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Nuni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0E50922-9FFF-429A-86C2-5E3F2BEABB22}">
  <a:tblStyle styleId="{B0E50922-9FFF-429A-86C2-5E3F2BEABB2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11" Type="http://schemas.openxmlformats.org/officeDocument/2006/relationships/slide" Target="slides/slide5.xml"/><Relationship Id="rId22" Type="http://schemas.openxmlformats.org/officeDocument/2006/relationships/font" Target="fonts/Nunito-boldItalic.fntdata"/><Relationship Id="rId10" Type="http://schemas.openxmlformats.org/officeDocument/2006/relationships/slide" Target="slides/slide4.xml"/><Relationship Id="rId21" Type="http://schemas.openxmlformats.org/officeDocument/2006/relationships/font" Target="fonts/Nunito-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Nuni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89599c878b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9599c878b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89599c878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9599c878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8a2cab559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a2cab559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9599c878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9599c878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9599c878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9599c878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9599c878b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9599c878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9599c878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9599c878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89599c878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9599c878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89599c878b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9599c878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89599c878b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9599c878b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89599c878b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9599c878b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drive.google.com/file/d/1UBeX2jbM2e9PCw0NcKJsQkStgyvXALLs/view" TargetMode="External"/><Relationship Id="rId5" Type="http://schemas.openxmlformats.org/officeDocument/2006/relationships/image" Target="../media/image3.png"/><Relationship Id="rId6" Type="http://schemas.openxmlformats.org/officeDocument/2006/relationships/hyperlink" Target="https://www.youtube.com/watch?v=JZmmOdnljG4&amp;authuser=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drive.google.com/file/d/1f7z6edGHvTr6kFG_wtkLrlaY8cvG362N/view" TargetMode="External"/><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drive.google.com/file/d/1htybYysUFu29mUzYSNVLKwc-WySJLst4/view" TargetMode="External"/><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drive.google.com/file/d/1BnwZKwkgaqNkrjYZaXiJ9Jj0_bficRzQ/view" TargetMode="External"/><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drive.google.com/file/d/15UNQYa1fagg6CaDY2fLXL4-Cp8JFUUEb/view" TargetMode="External"/><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4" y="744575"/>
            <a:ext cx="47733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Virtual Sports Day 2020</a:t>
            </a:r>
            <a:endParaRPr/>
          </a:p>
        </p:txBody>
      </p:sp>
      <p:pic>
        <p:nvPicPr>
          <p:cNvPr id="129" name="Google Shape;129;p13"/>
          <p:cNvPicPr preferRelativeResize="0"/>
          <p:nvPr/>
        </p:nvPicPr>
        <p:blipFill>
          <a:blip r:embed="rId3">
            <a:alphaModFix/>
          </a:blip>
          <a:stretch>
            <a:fillRect/>
          </a:stretch>
        </p:blipFill>
        <p:spPr>
          <a:xfrm>
            <a:off x="5269800" y="218000"/>
            <a:ext cx="3723501" cy="4707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311700" y="445025"/>
            <a:ext cx="751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Challenge Card 5-Coordination Challenge</a:t>
            </a:r>
            <a:endParaRPr b="1" u="sng"/>
          </a:p>
        </p:txBody>
      </p:sp>
      <p:sp>
        <p:nvSpPr>
          <p:cNvPr id="196" name="Google Shape;196;p22"/>
          <p:cNvSpPr txBox="1"/>
          <p:nvPr>
            <p:ph idx="1" type="body"/>
          </p:nvPr>
        </p:nvSpPr>
        <p:spPr>
          <a:xfrm>
            <a:off x="311700" y="1017725"/>
            <a:ext cx="4681500" cy="3802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u="sng"/>
              <a:t>Juggling</a:t>
            </a:r>
            <a:r>
              <a:rPr b="1" lang="en-GB" sz="1800" u="sng"/>
              <a:t>-  (This is relaxing and great fun once you can do it.)</a:t>
            </a:r>
            <a:endParaRPr b="1" sz="1800" u="sng"/>
          </a:p>
          <a:p>
            <a:pPr indent="0" lvl="0" marL="0" rtl="0" algn="l">
              <a:spcBef>
                <a:spcPts val="1600"/>
              </a:spcBef>
              <a:spcAft>
                <a:spcPts val="0"/>
              </a:spcAft>
              <a:buNone/>
            </a:pPr>
            <a:r>
              <a:rPr b="1" lang="en-GB" sz="1800" u="sng"/>
              <a:t>Space- </a:t>
            </a:r>
            <a:r>
              <a:rPr lang="en-GB" sz="1800"/>
              <a:t> Enough to stand up in </a:t>
            </a:r>
            <a:endParaRPr sz="1800"/>
          </a:p>
          <a:p>
            <a:pPr indent="0" lvl="0" marL="0" rtl="0" algn="l">
              <a:spcBef>
                <a:spcPts val="1600"/>
              </a:spcBef>
              <a:spcAft>
                <a:spcPts val="0"/>
              </a:spcAft>
              <a:buNone/>
            </a:pPr>
            <a:r>
              <a:rPr b="1" lang="en-GB" sz="1800" u="sng"/>
              <a:t>Equipment-</a:t>
            </a:r>
            <a:r>
              <a:rPr lang="en-GB" sz="1800"/>
              <a:t> Three</a:t>
            </a:r>
            <a:r>
              <a:rPr lang="en-GB" sz="1800"/>
              <a:t> b</a:t>
            </a:r>
            <a:r>
              <a:rPr lang="en-GB" sz="1800"/>
              <a:t>alled up pairs of socks or fruit (you can eat after). A partner and a timer.</a:t>
            </a:r>
            <a:endParaRPr sz="1800"/>
          </a:p>
          <a:p>
            <a:pPr indent="0" lvl="0" marL="0" rtl="0" algn="l">
              <a:spcBef>
                <a:spcPts val="1600"/>
              </a:spcBef>
              <a:spcAft>
                <a:spcPts val="1600"/>
              </a:spcAft>
              <a:buNone/>
            </a:pPr>
            <a:r>
              <a:rPr b="1" lang="en-GB" sz="1800" u="sng"/>
              <a:t>Rules- </a:t>
            </a:r>
            <a:r>
              <a:rPr lang="en-GB" sz="1800"/>
              <a:t> Get you partner to start timing as soon as you throw the first ball (sock/orange) and stop timing when you drop a ball (sock/orange). Then check your score against challenge 5.</a:t>
            </a:r>
            <a:endParaRPr sz="1800"/>
          </a:p>
        </p:txBody>
      </p:sp>
      <p:pic>
        <p:nvPicPr>
          <p:cNvPr id="197" name="Google Shape;197;p22"/>
          <p:cNvPicPr preferRelativeResize="0"/>
          <p:nvPr/>
        </p:nvPicPr>
        <p:blipFill>
          <a:blip r:embed="rId3">
            <a:alphaModFix/>
          </a:blip>
          <a:stretch>
            <a:fillRect/>
          </a:stretch>
        </p:blipFill>
        <p:spPr>
          <a:xfrm>
            <a:off x="7950726" y="202425"/>
            <a:ext cx="953650" cy="1228099"/>
          </a:xfrm>
          <a:prstGeom prst="rect">
            <a:avLst/>
          </a:prstGeom>
          <a:noFill/>
          <a:ln>
            <a:noFill/>
          </a:ln>
        </p:spPr>
      </p:pic>
      <p:pic>
        <p:nvPicPr>
          <p:cNvPr id="198" name="Google Shape;198;p22" title="IMG_5183.MOV">
            <a:hlinkClick r:id="rId4"/>
          </p:cNvPr>
          <p:cNvPicPr preferRelativeResize="0"/>
          <p:nvPr/>
        </p:nvPicPr>
        <p:blipFill>
          <a:blip r:embed="rId5">
            <a:alphaModFix/>
          </a:blip>
          <a:stretch>
            <a:fillRect/>
          </a:stretch>
        </p:blipFill>
        <p:spPr>
          <a:xfrm>
            <a:off x="5314600" y="1451850"/>
            <a:ext cx="3302000" cy="2476500"/>
          </a:xfrm>
          <a:prstGeom prst="rect">
            <a:avLst/>
          </a:prstGeom>
          <a:noFill/>
          <a:ln>
            <a:noFill/>
          </a:ln>
        </p:spPr>
      </p:pic>
      <p:sp>
        <p:nvSpPr>
          <p:cNvPr id="199" name="Google Shape;199;p22"/>
          <p:cNvSpPr txBox="1"/>
          <p:nvPr/>
        </p:nvSpPr>
        <p:spPr>
          <a:xfrm>
            <a:off x="5314600" y="3949675"/>
            <a:ext cx="3000000" cy="9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t>How to juggle </a:t>
            </a:r>
            <a:r>
              <a:rPr lang="en-GB" sz="1300"/>
              <a:t>video</a:t>
            </a:r>
            <a:r>
              <a:rPr lang="en-GB" sz="1300"/>
              <a:t> l</a:t>
            </a:r>
            <a:r>
              <a:rPr lang="en-GB" sz="1300"/>
              <a:t>esson starts at 50 seconds.</a:t>
            </a:r>
            <a:endParaRPr sz="1300"/>
          </a:p>
          <a:p>
            <a:pPr indent="0" lvl="0" marL="0" rtl="0" algn="l">
              <a:spcBef>
                <a:spcPts val="0"/>
              </a:spcBef>
              <a:spcAft>
                <a:spcPts val="0"/>
              </a:spcAft>
              <a:buNone/>
            </a:pPr>
            <a:r>
              <a:rPr lang="en-GB" sz="1300" u="sng">
                <a:solidFill>
                  <a:schemeClr val="hlink"/>
                </a:solidFill>
                <a:hlinkClick r:id="rId6"/>
              </a:rPr>
              <a:t>https://www.youtube.com/watch?v=JZmmOdnljG4&amp;authuser=0</a:t>
            </a:r>
            <a:endParaRPr sz="1300"/>
          </a:p>
        </p:txBody>
      </p:sp>
      <p:sp>
        <p:nvSpPr>
          <p:cNvPr id="200" name="Google Shape;200;p22"/>
          <p:cNvSpPr/>
          <p:nvPr/>
        </p:nvSpPr>
        <p:spPr>
          <a:xfrm>
            <a:off x="6410400" y="4273450"/>
            <a:ext cx="181200" cy="162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603550" y="553000"/>
            <a:ext cx="2606100" cy="57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Point Scoring</a:t>
            </a:r>
            <a:endParaRPr b="1" u="sng"/>
          </a:p>
        </p:txBody>
      </p:sp>
      <p:pic>
        <p:nvPicPr>
          <p:cNvPr id="206" name="Google Shape;206;p23"/>
          <p:cNvPicPr preferRelativeResize="0"/>
          <p:nvPr/>
        </p:nvPicPr>
        <p:blipFill>
          <a:blip r:embed="rId3">
            <a:alphaModFix/>
          </a:blip>
          <a:stretch>
            <a:fillRect/>
          </a:stretch>
        </p:blipFill>
        <p:spPr>
          <a:xfrm>
            <a:off x="7826284" y="231000"/>
            <a:ext cx="1088199" cy="1401374"/>
          </a:xfrm>
          <a:prstGeom prst="rect">
            <a:avLst/>
          </a:prstGeom>
          <a:noFill/>
          <a:ln>
            <a:noFill/>
          </a:ln>
        </p:spPr>
      </p:pic>
      <p:graphicFrame>
        <p:nvGraphicFramePr>
          <p:cNvPr id="207" name="Google Shape;207;p23"/>
          <p:cNvGraphicFramePr/>
          <p:nvPr/>
        </p:nvGraphicFramePr>
        <p:xfrm>
          <a:off x="603550" y="1632375"/>
          <a:ext cx="3000000" cy="3000000"/>
        </p:xfrm>
        <a:graphic>
          <a:graphicData uri="http://schemas.openxmlformats.org/drawingml/2006/table">
            <a:tbl>
              <a:tblPr>
                <a:noFill/>
                <a:tableStyleId>{B0E50922-9FFF-429A-86C2-5E3F2BEABB22}</a:tableStyleId>
              </a:tblPr>
              <a:tblGrid>
                <a:gridCol w="2105000"/>
                <a:gridCol w="1863450"/>
                <a:gridCol w="1864825"/>
                <a:gridCol w="1763125"/>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GB" u="sng"/>
                        <a:t>Bronze (3 Points)</a:t>
                      </a:r>
                      <a:endParaRPr b="1" u="sng"/>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5F06"/>
                    </a:solidFill>
                  </a:tcPr>
                </a:tc>
                <a:tc>
                  <a:txBody>
                    <a:bodyPr/>
                    <a:lstStyle/>
                    <a:p>
                      <a:pPr indent="0" lvl="0" marL="0" rtl="0" algn="ctr">
                        <a:spcBef>
                          <a:spcPts val="0"/>
                        </a:spcBef>
                        <a:spcAft>
                          <a:spcPts val="0"/>
                        </a:spcAft>
                        <a:buNone/>
                      </a:pPr>
                      <a:r>
                        <a:rPr b="1" lang="en-GB" u="sng"/>
                        <a:t>Silver (5 Points)</a:t>
                      </a:r>
                      <a:endParaRPr b="1" u="sng"/>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GB" u="sng"/>
                        <a:t>Gold (8 Points)</a:t>
                      </a:r>
                      <a:endParaRPr b="1" u="sng"/>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r>
              <a:tr h="381000">
                <a:tc>
                  <a:txBody>
                    <a:bodyPr/>
                    <a:lstStyle/>
                    <a:p>
                      <a:pPr indent="0" lvl="0" marL="0" rtl="0" algn="l">
                        <a:spcBef>
                          <a:spcPts val="0"/>
                        </a:spcBef>
                        <a:spcAft>
                          <a:spcPts val="0"/>
                        </a:spcAft>
                        <a:buNone/>
                      </a:pPr>
                      <a:r>
                        <a:rPr lang="en-GB"/>
                        <a:t>1- Target</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2-10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5F06"/>
                    </a:solidFill>
                  </a:tcPr>
                </a:tc>
                <a:tc>
                  <a:txBody>
                    <a:bodyPr/>
                    <a:lstStyle/>
                    <a:p>
                      <a:pPr indent="0" lvl="0" marL="0" rtl="0" algn="l">
                        <a:spcBef>
                          <a:spcPts val="0"/>
                        </a:spcBef>
                        <a:spcAft>
                          <a:spcPts val="0"/>
                        </a:spcAft>
                        <a:buNone/>
                      </a:pPr>
                      <a:r>
                        <a:rPr lang="en-GB"/>
                        <a:t>11-24</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lang="en-GB"/>
                        <a:t>25+</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r>
              <a:tr h="381000">
                <a:tc>
                  <a:txBody>
                    <a:bodyPr/>
                    <a:lstStyle/>
                    <a:p>
                      <a:pPr indent="0" lvl="0" marL="0" rtl="0" algn="l">
                        <a:spcBef>
                          <a:spcPts val="0"/>
                        </a:spcBef>
                        <a:spcAft>
                          <a:spcPts val="0"/>
                        </a:spcAft>
                        <a:buNone/>
                      </a:pPr>
                      <a:r>
                        <a:rPr lang="en-GB"/>
                        <a:t>2- Muscular Endurance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10-39 seconds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5F06"/>
                    </a:solidFill>
                  </a:tcPr>
                </a:tc>
                <a:tc>
                  <a:txBody>
                    <a:bodyPr/>
                    <a:lstStyle/>
                    <a:p>
                      <a:pPr indent="0" lvl="0" marL="0" rtl="0" algn="l">
                        <a:spcBef>
                          <a:spcPts val="0"/>
                        </a:spcBef>
                        <a:spcAft>
                          <a:spcPts val="0"/>
                        </a:spcAft>
                        <a:buNone/>
                      </a:pPr>
                      <a:r>
                        <a:rPr lang="en-GB"/>
                        <a:t>40-59 seconds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lang="en-GB"/>
                        <a:t>1 minute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r>
              <a:tr h="381000">
                <a:tc>
                  <a:txBody>
                    <a:bodyPr/>
                    <a:lstStyle/>
                    <a:p>
                      <a:pPr indent="0" lvl="0" marL="0" rtl="0" algn="l">
                        <a:spcBef>
                          <a:spcPts val="0"/>
                        </a:spcBef>
                        <a:spcAft>
                          <a:spcPts val="0"/>
                        </a:spcAft>
                        <a:buNone/>
                      </a:pPr>
                      <a:r>
                        <a:rPr lang="en-GB"/>
                        <a:t>3- Dance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5-10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5F06"/>
                    </a:solidFill>
                  </a:tcPr>
                </a:tc>
                <a:tc>
                  <a:txBody>
                    <a:bodyPr/>
                    <a:lstStyle/>
                    <a:p>
                      <a:pPr indent="0" lvl="0" marL="0" rtl="0" algn="l">
                        <a:spcBef>
                          <a:spcPts val="0"/>
                        </a:spcBef>
                        <a:spcAft>
                          <a:spcPts val="0"/>
                        </a:spcAft>
                        <a:buNone/>
                      </a:pPr>
                      <a:r>
                        <a:rPr lang="en-GB"/>
                        <a:t>11-20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lang="en-GB"/>
                        <a:t>21+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r>
              <a:tr h="381000">
                <a:tc>
                  <a:txBody>
                    <a:bodyPr/>
                    <a:lstStyle/>
                    <a:p>
                      <a:pPr indent="0" lvl="0" marL="0" rtl="0" algn="l">
                        <a:spcBef>
                          <a:spcPts val="0"/>
                        </a:spcBef>
                        <a:spcAft>
                          <a:spcPts val="0"/>
                        </a:spcAft>
                        <a:buNone/>
                      </a:pPr>
                      <a:r>
                        <a:rPr lang="en-GB"/>
                        <a:t>4- Speed</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10-30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5F06"/>
                    </a:solidFill>
                  </a:tcPr>
                </a:tc>
                <a:tc>
                  <a:txBody>
                    <a:bodyPr/>
                    <a:lstStyle/>
                    <a:p>
                      <a:pPr indent="0" lvl="0" marL="0" rtl="0" algn="l">
                        <a:spcBef>
                          <a:spcPts val="0"/>
                        </a:spcBef>
                        <a:spcAft>
                          <a:spcPts val="0"/>
                        </a:spcAft>
                        <a:buNone/>
                      </a:pPr>
                      <a:r>
                        <a:rPr lang="en-GB"/>
                        <a:t>31-50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lang="en-GB"/>
                        <a:t>51+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r>
              <a:tr h="381000">
                <a:tc>
                  <a:txBody>
                    <a:bodyPr/>
                    <a:lstStyle/>
                    <a:p>
                      <a:pPr indent="0" lvl="0" marL="0" rtl="0" algn="l">
                        <a:spcBef>
                          <a:spcPts val="0"/>
                        </a:spcBef>
                        <a:spcAft>
                          <a:spcPts val="0"/>
                        </a:spcAft>
                        <a:buNone/>
                      </a:pPr>
                      <a:r>
                        <a:rPr lang="en-GB"/>
                        <a:t>5- Coordination</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2-10 Seconds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5F06"/>
                    </a:solidFill>
                  </a:tcPr>
                </a:tc>
                <a:tc>
                  <a:txBody>
                    <a:bodyPr/>
                    <a:lstStyle/>
                    <a:p>
                      <a:pPr indent="0" lvl="0" marL="0" rtl="0" algn="l">
                        <a:spcBef>
                          <a:spcPts val="0"/>
                        </a:spcBef>
                        <a:spcAft>
                          <a:spcPts val="0"/>
                        </a:spcAft>
                        <a:buNone/>
                      </a:pPr>
                      <a:r>
                        <a:rPr lang="en-GB"/>
                        <a:t>11-24 Seconds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lang="en-GB"/>
                        <a:t>25+ Seconds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r>
              <a:tr h="381000">
                <a:tc>
                  <a:txBody>
                    <a:bodyPr/>
                    <a:lstStyle/>
                    <a:p>
                      <a:pPr indent="0" lvl="0" marL="0" rtl="0" algn="l">
                        <a:spcBef>
                          <a:spcPts val="0"/>
                        </a:spcBef>
                        <a:spcAft>
                          <a:spcPts val="0"/>
                        </a:spcAft>
                        <a:buNone/>
                      </a:pPr>
                      <a:r>
                        <a:rPr lang="en-GB"/>
                        <a:t>Total Overall 5 Events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15- 24 points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5F06"/>
                    </a:solidFill>
                  </a:tcPr>
                </a:tc>
                <a:tc>
                  <a:txBody>
                    <a:bodyPr/>
                    <a:lstStyle/>
                    <a:p>
                      <a:pPr indent="0" lvl="0" marL="0" rtl="0" algn="l">
                        <a:spcBef>
                          <a:spcPts val="0"/>
                        </a:spcBef>
                        <a:spcAft>
                          <a:spcPts val="0"/>
                        </a:spcAft>
                        <a:buNone/>
                      </a:pPr>
                      <a:r>
                        <a:rPr lang="en-GB"/>
                        <a:t>25-39 points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a:txBody>
                    <a:bodyPr/>
                    <a:lstStyle/>
                    <a:p>
                      <a:pPr indent="0" lvl="0" marL="0" rtl="0" algn="l">
                        <a:spcBef>
                          <a:spcPts val="0"/>
                        </a:spcBef>
                        <a:spcAft>
                          <a:spcPts val="0"/>
                        </a:spcAft>
                        <a:buNone/>
                      </a:pPr>
                      <a:r>
                        <a:rPr lang="en-GB"/>
                        <a:t>40 Points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1C232"/>
                    </a:solidFill>
                  </a:tcPr>
                </a:tc>
              </a:tr>
            </a:tbl>
          </a:graphicData>
        </a:graphic>
      </p:graphicFrame>
      <p:sp>
        <p:nvSpPr>
          <p:cNvPr id="208" name="Google Shape;208;p23"/>
          <p:cNvSpPr txBox="1"/>
          <p:nvPr/>
        </p:nvSpPr>
        <p:spPr>
          <a:xfrm>
            <a:off x="456600" y="1222075"/>
            <a:ext cx="7369800" cy="3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libri"/>
                <a:ea typeface="Calibri"/>
                <a:cs typeface="Calibri"/>
                <a:sym typeface="Calibri"/>
              </a:rPr>
              <a:t>You can score individually for each event  or add up your points for an overall 5 event score.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4"/>
          <p:cNvSpPr txBox="1"/>
          <p:nvPr>
            <p:ph type="title"/>
          </p:nvPr>
        </p:nvSpPr>
        <p:spPr>
          <a:xfrm>
            <a:off x="1009050" y="3676400"/>
            <a:ext cx="6264900" cy="57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u="sng"/>
              <a:t>May the best tutor group win</a:t>
            </a:r>
            <a:endParaRPr b="1" u="sng"/>
          </a:p>
        </p:txBody>
      </p:sp>
      <p:pic>
        <p:nvPicPr>
          <p:cNvPr id="214" name="Google Shape;214;p24"/>
          <p:cNvPicPr preferRelativeResize="0"/>
          <p:nvPr/>
        </p:nvPicPr>
        <p:blipFill>
          <a:blip r:embed="rId3">
            <a:alphaModFix/>
          </a:blip>
          <a:stretch>
            <a:fillRect/>
          </a:stretch>
        </p:blipFill>
        <p:spPr>
          <a:xfrm>
            <a:off x="7826284" y="231000"/>
            <a:ext cx="1088199" cy="1401374"/>
          </a:xfrm>
          <a:prstGeom prst="rect">
            <a:avLst/>
          </a:prstGeom>
          <a:noFill/>
          <a:ln>
            <a:noFill/>
          </a:ln>
        </p:spPr>
      </p:pic>
      <p:sp>
        <p:nvSpPr>
          <p:cNvPr id="215" name="Google Shape;215;p24"/>
          <p:cNvSpPr txBox="1"/>
          <p:nvPr/>
        </p:nvSpPr>
        <p:spPr>
          <a:xfrm>
            <a:off x="456600" y="1222075"/>
            <a:ext cx="7369800" cy="21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latin typeface="Calibri"/>
                <a:ea typeface="Calibri"/>
                <a:cs typeface="Calibri"/>
                <a:sym typeface="Calibri"/>
              </a:rPr>
              <a:t>Good luck, </a:t>
            </a:r>
            <a:endParaRPr sz="2000">
              <a:latin typeface="Calibri"/>
              <a:ea typeface="Calibri"/>
              <a:cs typeface="Calibri"/>
              <a:sym typeface="Calibri"/>
            </a:endParaRPr>
          </a:p>
          <a:p>
            <a:pPr indent="0" lvl="0" marL="0" rtl="0" algn="ctr">
              <a:spcBef>
                <a:spcPts val="0"/>
              </a:spcBef>
              <a:spcAft>
                <a:spcPts val="0"/>
              </a:spcAft>
              <a:buNone/>
            </a:pPr>
            <a:r>
              <a:t/>
            </a:r>
            <a:endParaRPr sz="2000">
              <a:latin typeface="Calibri"/>
              <a:ea typeface="Calibri"/>
              <a:cs typeface="Calibri"/>
              <a:sym typeface="Calibri"/>
            </a:endParaRPr>
          </a:p>
          <a:p>
            <a:pPr indent="0" lvl="0" marL="0" rtl="0" algn="ctr">
              <a:spcBef>
                <a:spcPts val="0"/>
              </a:spcBef>
              <a:spcAft>
                <a:spcPts val="0"/>
              </a:spcAft>
              <a:buNone/>
            </a:pPr>
            <a:r>
              <a:rPr lang="en-GB" sz="2000">
                <a:latin typeface="Calibri"/>
                <a:ea typeface="Calibri"/>
                <a:cs typeface="Calibri"/>
                <a:sym typeface="Calibri"/>
              </a:rPr>
              <a:t>We hope you enjoy the challenges and have some fun!</a:t>
            </a:r>
            <a:endParaRPr sz="2000">
              <a:latin typeface="Calibri"/>
              <a:ea typeface="Calibri"/>
              <a:cs typeface="Calibri"/>
              <a:sym typeface="Calibri"/>
            </a:endParaRPr>
          </a:p>
          <a:p>
            <a:pPr indent="0" lvl="0" marL="0" rtl="0" algn="ctr">
              <a:spcBef>
                <a:spcPts val="0"/>
              </a:spcBef>
              <a:spcAft>
                <a:spcPts val="0"/>
              </a:spcAft>
              <a:buNone/>
            </a:pPr>
            <a:r>
              <a:t/>
            </a:r>
            <a:endParaRPr sz="2000">
              <a:latin typeface="Calibri"/>
              <a:ea typeface="Calibri"/>
              <a:cs typeface="Calibri"/>
              <a:sym typeface="Calibri"/>
            </a:endParaRPr>
          </a:p>
          <a:p>
            <a:pPr indent="0" lvl="0" marL="0" rtl="0" algn="ctr">
              <a:spcBef>
                <a:spcPts val="0"/>
              </a:spcBef>
              <a:spcAft>
                <a:spcPts val="0"/>
              </a:spcAft>
              <a:buNone/>
            </a:pPr>
            <a:r>
              <a:t/>
            </a:r>
            <a:endParaRPr sz="2000">
              <a:latin typeface="Calibri"/>
              <a:ea typeface="Calibri"/>
              <a:cs typeface="Calibri"/>
              <a:sym typeface="Calibri"/>
            </a:endParaRPr>
          </a:p>
          <a:p>
            <a:pPr indent="0" lvl="0" marL="0" rtl="0" algn="ctr">
              <a:spcBef>
                <a:spcPts val="0"/>
              </a:spcBef>
              <a:spcAft>
                <a:spcPts val="0"/>
              </a:spcAft>
              <a:buNone/>
            </a:pPr>
            <a:r>
              <a:rPr lang="en-GB" sz="2000">
                <a:latin typeface="Calibri"/>
                <a:ea typeface="Calibri"/>
                <a:cs typeface="Calibri"/>
                <a:sym typeface="Calibri"/>
              </a:rPr>
              <a:t>From the PE Team </a:t>
            </a:r>
            <a:endParaRPr sz="2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483425" y="454388"/>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u="sng"/>
              <a:t>Welcome to Blaise High School Virtual Sports Day 2020!</a:t>
            </a:r>
            <a:endParaRPr u="sng"/>
          </a:p>
        </p:txBody>
      </p:sp>
      <p:sp>
        <p:nvSpPr>
          <p:cNvPr id="135" name="Google Shape;135;p14"/>
          <p:cNvSpPr txBox="1"/>
          <p:nvPr>
            <p:ph idx="1" type="body"/>
          </p:nvPr>
        </p:nvSpPr>
        <p:spPr>
          <a:xfrm>
            <a:off x="819150" y="1544150"/>
            <a:ext cx="7505700" cy="3214500"/>
          </a:xfrm>
          <a:prstGeom prst="rect">
            <a:avLst/>
          </a:prstGeom>
        </p:spPr>
        <p:txBody>
          <a:bodyPr anchorCtr="0" anchor="t" bIns="91425" lIns="91425" spcFirstLastPara="1" rIns="91425" wrap="square" tIns="91425">
            <a:noAutofit/>
          </a:bodyPr>
          <a:lstStyle/>
          <a:p>
            <a:pPr indent="-311150" lvl="0" marL="457200" rtl="0" algn="l">
              <a:lnSpc>
                <a:spcPct val="107000"/>
              </a:lnSpc>
              <a:spcBef>
                <a:spcPts val="0"/>
              </a:spcBef>
              <a:spcAft>
                <a:spcPts val="0"/>
              </a:spcAft>
              <a:buClr>
                <a:srgbClr val="002060"/>
              </a:buClr>
              <a:buSzPts val="1300"/>
              <a:buChar char="●"/>
            </a:pPr>
            <a:r>
              <a:rPr b="1" lang="en-GB">
                <a:solidFill>
                  <a:srgbClr val="002060"/>
                </a:solidFill>
              </a:rPr>
              <a:t>The PE department have put together a Virtual Sports Day for teachers and students to take part in at home!</a:t>
            </a:r>
            <a:endParaRPr b="1">
              <a:solidFill>
                <a:srgbClr val="002060"/>
              </a:solidFill>
            </a:endParaRPr>
          </a:p>
          <a:p>
            <a:pPr indent="-311150" lvl="0" marL="457200" rtl="0" algn="l">
              <a:lnSpc>
                <a:spcPct val="107000"/>
              </a:lnSpc>
              <a:spcBef>
                <a:spcPts val="0"/>
              </a:spcBef>
              <a:spcAft>
                <a:spcPts val="0"/>
              </a:spcAft>
              <a:buClr>
                <a:srgbClr val="002060"/>
              </a:buClr>
              <a:buSzPts val="1300"/>
              <a:buChar char="●"/>
            </a:pPr>
            <a:r>
              <a:rPr b="1" lang="en-GB">
                <a:solidFill>
                  <a:srgbClr val="002060"/>
                </a:solidFill>
              </a:rPr>
              <a:t>You will be competing against all the other tutor groups to see who will be crowned winners of Blaise High School Sports Day 2020!</a:t>
            </a:r>
            <a:endParaRPr b="1">
              <a:solidFill>
                <a:srgbClr val="002060"/>
              </a:solidFill>
            </a:endParaRPr>
          </a:p>
          <a:p>
            <a:pPr indent="-311150" lvl="0" marL="457200" rtl="0" algn="l">
              <a:lnSpc>
                <a:spcPct val="107000"/>
              </a:lnSpc>
              <a:spcBef>
                <a:spcPts val="0"/>
              </a:spcBef>
              <a:spcAft>
                <a:spcPts val="0"/>
              </a:spcAft>
              <a:buClr>
                <a:srgbClr val="002060"/>
              </a:buClr>
              <a:buSzPts val="1300"/>
              <a:buChar char="●"/>
            </a:pPr>
            <a:r>
              <a:rPr b="1" lang="en-GB">
                <a:solidFill>
                  <a:srgbClr val="002060"/>
                </a:solidFill>
              </a:rPr>
              <a:t>There are 5 challenges for you to take part in. Each slide will show a different challenge that will require little or no equipment. All are really easy so everyone can take part!</a:t>
            </a:r>
            <a:endParaRPr b="1">
              <a:solidFill>
                <a:srgbClr val="002060"/>
              </a:solidFill>
            </a:endParaRPr>
          </a:p>
          <a:p>
            <a:pPr indent="-311150" lvl="0" marL="457200" rtl="0" algn="l">
              <a:lnSpc>
                <a:spcPct val="107000"/>
              </a:lnSpc>
              <a:spcBef>
                <a:spcPts val="0"/>
              </a:spcBef>
              <a:spcAft>
                <a:spcPts val="0"/>
              </a:spcAft>
              <a:buClr>
                <a:srgbClr val="002060"/>
              </a:buClr>
              <a:buSzPts val="1300"/>
              <a:buChar char="●"/>
            </a:pPr>
            <a:r>
              <a:rPr b="1" lang="en-GB">
                <a:solidFill>
                  <a:srgbClr val="002060"/>
                </a:solidFill>
              </a:rPr>
              <a:t>If you only want to take part in some challenges and not all then that is fine but just remember more challenges = more points!</a:t>
            </a:r>
            <a:endParaRPr b="1">
              <a:solidFill>
                <a:srgbClr val="002060"/>
              </a:solidFill>
            </a:endParaRPr>
          </a:p>
          <a:p>
            <a:pPr indent="0" lvl="0" marL="0" rtl="0" algn="l">
              <a:lnSpc>
                <a:spcPct val="107000"/>
              </a:lnSpc>
              <a:spcBef>
                <a:spcPts val="800"/>
              </a:spcBef>
              <a:spcAft>
                <a:spcPts val="0"/>
              </a:spcAft>
              <a:buNone/>
            </a:pPr>
            <a:r>
              <a:rPr b="1" lang="en-GB">
                <a:solidFill>
                  <a:srgbClr val="002060"/>
                </a:solidFill>
              </a:rPr>
              <a:t>Once you have completed the challenge, Complete the Exit Form. Fill out the information, enter your score and submit the form.</a:t>
            </a:r>
            <a:endParaRPr b="1">
              <a:solidFill>
                <a:srgbClr val="002060"/>
              </a:solidFill>
            </a:endParaRPr>
          </a:p>
          <a:p>
            <a:pPr indent="0" lvl="0" marL="0" rtl="0" algn="l">
              <a:spcBef>
                <a:spcPts val="800"/>
              </a:spcBef>
              <a:spcAft>
                <a:spcPts val="1600"/>
              </a:spcAft>
              <a:buNone/>
            </a:pPr>
            <a:r>
              <a:rPr b="1" lang="en-GB">
                <a:solidFill>
                  <a:srgbClr val="002060"/>
                </a:solidFill>
              </a:rPr>
              <a:t>The PE department will be keeping track of scores and adding up points. There will be winners for individual events in each year group, Overall tutor group in each year group and overall tutor group in the school.     </a:t>
            </a:r>
            <a:endParaRPr sz="1500"/>
          </a:p>
        </p:txBody>
      </p:sp>
      <p:pic>
        <p:nvPicPr>
          <p:cNvPr id="136" name="Google Shape;136;p14"/>
          <p:cNvPicPr preferRelativeResize="0"/>
          <p:nvPr/>
        </p:nvPicPr>
        <p:blipFill>
          <a:blip r:embed="rId3">
            <a:alphaModFix/>
          </a:blip>
          <a:stretch>
            <a:fillRect/>
          </a:stretch>
        </p:blipFill>
        <p:spPr>
          <a:xfrm>
            <a:off x="7826284" y="231000"/>
            <a:ext cx="1088199" cy="1401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483425" y="454388"/>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u="sng"/>
              <a:t>Welcome to Blaise High School Virtual Sports Day 2020!</a:t>
            </a:r>
            <a:endParaRPr u="sng"/>
          </a:p>
        </p:txBody>
      </p:sp>
      <p:sp>
        <p:nvSpPr>
          <p:cNvPr id="142" name="Google Shape;142;p15"/>
          <p:cNvSpPr txBox="1"/>
          <p:nvPr>
            <p:ph idx="1" type="body"/>
          </p:nvPr>
        </p:nvSpPr>
        <p:spPr>
          <a:xfrm>
            <a:off x="819150" y="1544150"/>
            <a:ext cx="7505700" cy="3214500"/>
          </a:xfrm>
          <a:prstGeom prst="rect">
            <a:avLst/>
          </a:prstGeom>
        </p:spPr>
        <p:txBody>
          <a:bodyPr anchorCtr="0" anchor="t" bIns="91425" lIns="91425" spcFirstLastPara="1" rIns="91425" wrap="square" tIns="91425">
            <a:noAutofit/>
          </a:bodyPr>
          <a:lstStyle/>
          <a:p>
            <a:pPr indent="-317500" lvl="0" marL="457200" rtl="0" algn="l">
              <a:lnSpc>
                <a:spcPct val="107000"/>
              </a:lnSpc>
              <a:spcBef>
                <a:spcPts val="0"/>
              </a:spcBef>
              <a:spcAft>
                <a:spcPts val="0"/>
              </a:spcAft>
              <a:buClr>
                <a:srgbClr val="002060"/>
              </a:buClr>
              <a:buSzPts val="1400"/>
              <a:buChar char="●"/>
            </a:pPr>
            <a:r>
              <a:rPr b="1" lang="en-GB" sz="1400">
                <a:solidFill>
                  <a:srgbClr val="002060"/>
                </a:solidFill>
              </a:rPr>
              <a:t>You have the whole week to complete 5 challenges and upload your scores. There is no time limit for when you need to complete each challenge as long as they are all done and submitted by 6pm on Sunday 5th July 2020.</a:t>
            </a:r>
            <a:endParaRPr b="1" sz="1400">
              <a:solidFill>
                <a:srgbClr val="002060"/>
              </a:solidFill>
            </a:endParaRPr>
          </a:p>
          <a:p>
            <a:pPr indent="0" lvl="0" marL="457200" rtl="0" algn="l">
              <a:lnSpc>
                <a:spcPct val="107000"/>
              </a:lnSpc>
              <a:spcBef>
                <a:spcPts val="800"/>
              </a:spcBef>
              <a:spcAft>
                <a:spcPts val="0"/>
              </a:spcAft>
              <a:buNone/>
            </a:pPr>
            <a:r>
              <a:t/>
            </a:r>
            <a:endParaRPr b="1" sz="1400">
              <a:solidFill>
                <a:srgbClr val="002060"/>
              </a:solidFill>
            </a:endParaRPr>
          </a:p>
          <a:p>
            <a:pPr indent="-317500" lvl="0" marL="457200" rtl="0" algn="l">
              <a:lnSpc>
                <a:spcPct val="107000"/>
              </a:lnSpc>
              <a:spcBef>
                <a:spcPts val="800"/>
              </a:spcBef>
              <a:spcAft>
                <a:spcPts val="0"/>
              </a:spcAft>
              <a:buClr>
                <a:srgbClr val="002060"/>
              </a:buClr>
              <a:buSzPts val="1400"/>
              <a:buChar char="●"/>
            </a:pPr>
            <a:r>
              <a:rPr b="1" lang="en-GB" sz="1400">
                <a:solidFill>
                  <a:srgbClr val="002060"/>
                </a:solidFill>
              </a:rPr>
              <a:t>We advise that you complete all the challenges first and then upload your scores at the end.</a:t>
            </a:r>
            <a:endParaRPr b="1" sz="1400">
              <a:solidFill>
                <a:srgbClr val="002060"/>
              </a:solidFill>
            </a:endParaRPr>
          </a:p>
          <a:p>
            <a:pPr indent="0" lvl="0" marL="0" rtl="0" algn="l">
              <a:lnSpc>
                <a:spcPct val="107000"/>
              </a:lnSpc>
              <a:spcBef>
                <a:spcPts val="800"/>
              </a:spcBef>
              <a:spcAft>
                <a:spcPts val="0"/>
              </a:spcAft>
              <a:buNone/>
            </a:pPr>
            <a:r>
              <a:t/>
            </a:r>
            <a:endParaRPr b="1" sz="1400">
              <a:solidFill>
                <a:srgbClr val="002060"/>
              </a:solidFill>
            </a:endParaRPr>
          </a:p>
          <a:p>
            <a:pPr indent="-317500" lvl="0" marL="457200" rtl="0" algn="l">
              <a:lnSpc>
                <a:spcPct val="107000"/>
              </a:lnSpc>
              <a:spcBef>
                <a:spcPts val="800"/>
              </a:spcBef>
              <a:spcAft>
                <a:spcPts val="0"/>
              </a:spcAft>
              <a:buClr>
                <a:srgbClr val="002060"/>
              </a:buClr>
              <a:buSzPts val="1400"/>
              <a:buChar char="●"/>
            </a:pPr>
            <a:r>
              <a:rPr b="1" lang="en-GB" sz="1400">
                <a:solidFill>
                  <a:srgbClr val="002060"/>
                </a:solidFill>
              </a:rPr>
              <a:t>For each challenge you need to make sure that you complete the challenge fairly. Have someone count the number of times you complete each movement and act as a judge to ensure that it is fair. Any results that are way above the average will not be counted.</a:t>
            </a:r>
            <a:endParaRPr b="1" sz="1400">
              <a:solidFill>
                <a:srgbClr val="002060"/>
              </a:solidFill>
            </a:endParaRPr>
          </a:p>
          <a:p>
            <a:pPr indent="-317500" lvl="0" marL="457200" rtl="0" algn="l">
              <a:lnSpc>
                <a:spcPct val="107000"/>
              </a:lnSpc>
              <a:spcBef>
                <a:spcPts val="0"/>
              </a:spcBef>
              <a:spcAft>
                <a:spcPts val="0"/>
              </a:spcAft>
              <a:buClr>
                <a:srgbClr val="002060"/>
              </a:buClr>
              <a:buSzPts val="1400"/>
              <a:buChar char="●"/>
            </a:pPr>
            <a:r>
              <a:rPr b="1" lang="en-GB" sz="1400">
                <a:solidFill>
                  <a:srgbClr val="002060"/>
                </a:solidFill>
              </a:rPr>
              <a:t> Honesty is key!</a:t>
            </a:r>
            <a:endParaRPr b="1" sz="1400">
              <a:solidFill>
                <a:srgbClr val="002060"/>
              </a:solidFill>
            </a:endParaRPr>
          </a:p>
          <a:p>
            <a:pPr indent="0" lvl="0" marL="0" rtl="0" algn="l">
              <a:lnSpc>
                <a:spcPct val="107000"/>
              </a:lnSpc>
              <a:spcBef>
                <a:spcPts val="800"/>
              </a:spcBef>
              <a:spcAft>
                <a:spcPts val="0"/>
              </a:spcAft>
              <a:buNone/>
            </a:pPr>
            <a:r>
              <a:t/>
            </a:r>
            <a:endParaRPr b="1" sz="1200">
              <a:solidFill>
                <a:srgbClr val="002060"/>
              </a:solidFill>
            </a:endParaRPr>
          </a:p>
          <a:p>
            <a:pPr indent="0" lvl="0" marL="0" rtl="0" algn="l">
              <a:spcBef>
                <a:spcPts val="800"/>
              </a:spcBef>
              <a:spcAft>
                <a:spcPts val="1600"/>
              </a:spcAft>
              <a:buNone/>
            </a:pPr>
            <a:r>
              <a:t/>
            </a:r>
            <a:endParaRPr b="1" sz="500">
              <a:solidFill>
                <a:srgbClr val="002060"/>
              </a:solidFill>
            </a:endParaRPr>
          </a:p>
        </p:txBody>
      </p:sp>
      <p:pic>
        <p:nvPicPr>
          <p:cNvPr id="143" name="Google Shape;143;p15"/>
          <p:cNvPicPr preferRelativeResize="0"/>
          <p:nvPr/>
        </p:nvPicPr>
        <p:blipFill>
          <a:blip r:embed="rId3">
            <a:alphaModFix/>
          </a:blip>
          <a:stretch>
            <a:fillRect/>
          </a:stretch>
        </p:blipFill>
        <p:spPr>
          <a:xfrm>
            <a:off x="7826284" y="231000"/>
            <a:ext cx="1088199" cy="1401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483425" y="454388"/>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u="sng"/>
              <a:t>Before you begin.</a:t>
            </a:r>
            <a:endParaRPr u="sng"/>
          </a:p>
        </p:txBody>
      </p:sp>
      <p:sp>
        <p:nvSpPr>
          <p:cNvPr id="149" name="Google Shape;149;p16"/>
          <p:cNvSpPr txBox="1"/>
          <p:nvPr>
            <p:ph idx="1" type="body"/>
          </p:nvPr>
        </p:nvSpPr>
        <p:spPr>
          <a:xfrm>
            <a:off x="657975" y="1409000"/>
            <a:ext cx="7505700" cy="3214500"/>
          </a:xfrm>
          <a:prstGeom prst="rect">
            <a:avLst/>
          </a:prstGeom>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rPr b="1" lang="en-GB" sz="2000">
                <a:solidFill>
                  <a:srgbClr val="002060"/>
                </a:solidFill>
              </a:rPr>
              <a:t>I</a:t>
            </a:r>
            <a:r>
              <a:rPr b="1" lang="en-GB" sz="1600">
                <a:solidFill>
                  <a:srgbClr val="002060"/>
                </a:solidFill>
              </a:rPr>
              <a:t>t is really important you do the following before you take part:</a:t>
            </a:r>
            <a:endParaRPr b="1" sz="1600">
              <a:solidFill>
                <a:srgbClr val="002060"/>
              </a:solidFill>
            </a:endParaRPr>
          </a:p>
          <a:p>
            <a:pPr indent="-292100" lvl="0" marL="457200" rtl="0" algn="l">
              <a:lnSpc>
                <a:spcPct val="107000"/>
              </a:lnSpc>
              <a:spcBef>
                <a:spcPts val="800"/>
              </a:spcBef>
              <a:spcAft>
                <a:spcPts val="0"/>
              </a:spcAft>
              <a:buClr>
                <a:srgbClr val="002060"/>
              </a:buClr>
              <a:buSzPts val="1000"/>
              <a:buChar char="●"/>
            </a:pPr>
            <a:r>
              <a:rPr b="1" lang="en-GB" sz="1600" u="sng">
                <a:solidFill>
                  <a:srgbClr val="002060"/>
                </a:solidFill>
              </a:rPr>
              <a:t>A warm up </a:t>
            </a:r>
            <a:r>
              <a:rPr b="1" lang="en-GB" sz="1600">
                <a:solidFill>
                  <a:srgbClr val="002060"/>
                </a:solidFill>
              </a:rPr>
              <a:t>– You have all been taught the importance of warming up in PE.</a:t>
            </a:r>
            <a:endParaRPr b="1" sz="1600">
              <a:solidFill>
                <a:srgbClr val="002060"/>
              </a:solidFill>
            </a:endParaRPr>
          </a:p>
          <a:p>
            <a:pPr indent="-292100" lvl="0" marL="457200" rtl="0" algn="l">
              <a:lnSpc>
                <a:spcPct val="107000"/>
              </a:lnSpc>
              <a:spcBef>
                <a:spcPts val="0"/>
              </a:spcBef>
              <a:spcAft>
                <a:spcPts val="0"/>
              </a:spcAft>
              <a:buClr>
                <a:srgbClr val="002060"/>
              </a:buClr>
              <a:buSzPts val="1000"/>
              <a:buChar char="●"/>
            </a:pPr>
            <a:r>
              <a:rPr b="1" lang="en-GB" sz="1600">
                <a:solidFill>
                  <a:srgbClr val="002060"/>
                </a:solidFill>
              </a:rPr>
              <a:t>Make sure it includes a pulse raiser and stretches to warm your joints and muscles!</a:t>
            </a:r>
            <a:endParaRPr b="1" sz="1600">
              <a:solidFill>
                <a:srgbClr val="002060"/>
              </a:solidFill>
            </a:endParaRPr>
          </a:p>
          <a:p>
            <a:pPr indent="-292100" lvl="0" marL="457200" rtl="0" algn="l">
              <a:lnSpc>
                <a:spcPct val="107000"/>
              </a:lnSpc>
              <a:spcBef>
                <a:spcPts val="0"/>
              </a:spcBef>
              <a:spcAft>
                <a:spcPts val="0"/>
              </a:spcAft>
              <a:buClr>
                <a:srgbClr val="002060"/>
              </a:buClr>
              <a:buSzPts val="1000"/>
              <a:buChar char="●"/>
            </a:pPr>
            <a:r>
              <a:rPr b="1" lang="en-GB" sz="1600" u="sng">
                <a:solidFill>
                  <a:srgbClr val="002060"/>
                </a:solidFill>
              </a:rPr>
              <a:t>Check the environment around you</a:t>
            </a:r>
            <a:endParaRPr b="1" sz="1600" u="sng">
              <a:solidFill>
                <a:srgbClr val="002060"/>
              </a:solidFill>
            </a:endParaRPr>
          </a:p>
          <a:p>
            <a:pPr indent="0" lvl="0" marL="0" rtl="0" algn="l">
              <a:lnSpc>
                <a:spcPct val="107000"/>
              </a:lnSpc>
              <a:spcBef>
                <a:spcPts val="800"/>
              </a:spcBef>
              <a:spcAft>
                <a:spcPts val="0"/>
              </a:spcAft>
              <a:buNone/>
            </a:pPr>
            <a:r>
              <a:rPr b="1" lang="en-GB" sz="1600">
                <a:solidFill>
                  <a:srgbClr val="002060"/>
                </a:solidFill>
              </a:rPr>
              <a:t>Do you have enough space? </a:t>
            </a:r>
            <a:endParaRPr b="1" sz="1600">
              <a:solidFill>
                <a:srgbClr val="002060"/>
              </a:solidFill>
            </a:endParaRPr>
          </a:p>
          <a:p>
            <a:pPr indent="0" lvl="0" marL="0" rtl="0" algn="l">
              <a:lnSpc>
                <a:spcPct val="107000"/>
              </a:lnSpc>
              <a:spcBef>
                <a:spcPts val="800"/>
              </a:spcBef>
              <a:spcAft>
                <a:spcPts val="0"/>
              </a:spcAft>
              <a:buNone/>
            </a:pPr>
            <a:r>
              <a:rPr b="1" lang="en-GB" sz="1600">
                <a:solidFill>
                  <a:srgbClr val="002060"/>
                </a:solidFill>
              </a:rPr>
              <a:t>Do you need to clear some things away to make the space safer? </a:t>
            </a:r>
            <a:endParaRPr b="1" sz="1600">
              <a:solidFill>
                <a:srgbClr val="002060"/>
              </a:solidFill>
            </a:endParaRPr>
          </a:p>
          <a:p>
            <a:pPr indent="0" lvl="0" marL="0" rtl="0" algn="l">
              <a:lnSpc>
                <a:spcPct val="107000"/>
              </a:lnSpc>
              <a:spcBef>
                <a:spcPts val="800"/>
              </a:spcBef>
              <a:spcAft>
                <a:spcPts val="0"/>
              </a:spcAft>
              <a:buNone/>
            </a:pPr>
            <a:r>
              <a:rPr b="1" lang="en-GB" sz="1600">
                <a:solidFill>
                  <a:srgbClr val="002060"/>
                </a:solidFill>
              </a:rPr>
              <a:t>Are there  any wires/objects you could trip over?</a:t>
            </a:r>
            <a:endParaRPr b="1" sz="1600">
              <a:solidFill>
                <a:srgbClr val="002060"/>
              </a:solidFill>
            </a:endParaRPr>
          </a:p>
          <a:p>
            <a:pPr indent="-292100" lvl="0" marL="457200" rtl="0" algn="l">
              <a:lnSpc>
                <a:spcPct val="107000"/>
              </a:lnSpc>
              <a:spcBef>
                <a:spcPts val="800"/>
              </a:spcBef>
              <a:spcAft>
                <a:spcPts val="0"/>
              </a:spcAft>
              <a:buClr>
                <a:srgbClr val="002060"/>
              </a:buClr>
              <a:buSzPts val="1000"/>
              <a:buChar char="●"/>
            </a:pPr>
            <a:r>
              <a:rPr b="1" lang="en-GB" sz="1600" u="sng">
                <a:solidFill>
                  <a:srgbClr val="002060"/>
                </a:solidFill>
              </a:rPr>
              <a:t>Make sure you are wearing sensible footwear - </a:t>
            </a:r>
            <a:r>
              <a:rPr b="1" lang="en-GB" sz="1600">
                <a:solidFill>
                  <a:srgbClr val="002060"/>
                </a:solidFill>
              </a:rPr>
              <a:t>We advise you wear trainers to protect your feet and give you the most grip!</a:t>
            </a:r>
            <a:endParaRPr b="1" sz="1000">
              <a:solidFill>
                <a:srgbClr val="002060"/>
              </a:solidFill>
            </a:endParaRPr>
          </a:p>
          <a:p>
            <a:pPr indent="0" lvl="0" marL="0" rtl="0" algn="l">
              <a:lnSpc>
                <a:spcPct val="107000"/>
              </a:lnSpc>
              <a:spcBef>
                <a:spcPts val="800"/>
              </a:spcBef>
              <a:spcAft>
                <a:spcPts val="0"/>
              </a:spcAft>
              <a:buNone/>
            </a:pPr>
            <a:r>
              <a:t/>
            </a:r>
            <a:endParaRPr b="1" sz="800">
              <a:solidFill>
                <a:srgbClr val="002060"/>
              </a:solidFill>
            </a:endParaRPr>
          </a:p>
          <a:p>
            <a:pPr indent="0" lvl="0" marL="0" rtl="0" algn="l">
              <a:spcBef>
                <a:spcPts val="800"/>
              </a:spcBef>
              <a:spcAft>
                <a:spcPts val="1600"/>
              </a:spcAft>
              <a:buNone/>
            </a:pPr>
            <a:r>
              <a:t/>
            </a:r>
            <a:endParaRPr b="1" sz="500">
              <a:solidFill>
                <a:srgbClr val="002060"/>
              </a:solidFill>
            </a:endParaRPr>
          </a:p>
        </p:txBody>
      </p:sp>
      <p:pic>
        <p:nvPicPr>
          <p:cNvPr id="150" name="Google Shape;150;p16"/>
          <p:cNvPicPr preferRelativeResize="0"/>
          <p:nvPr/>
        </p:nvPicPr>
        <p:blipFill>
          <a:blip r:embed="rId3">
            <a:alphaModFix/>
          </a:blip>
          <a:stretch>
            <a:fillRect/>
          </a:stretch>
        </p:blipFill>
        <p:spPr>
          <a:xfrm>
            <a:off x="7826284" y="231000"/>
            <a:ext cx="1088199" cy="1401374"/>
          </a:xfrm>
          <a:prstGeom prst="rect">
            <a:avLst/>
          </a:prstGeom>
          <a:noFill/>
          <a:ln>
            <a:noFill/>
          </a:ln>
        </p:spPr>
      </p:pic>
      <p:pic>
        <p:nvPicPr>
          <p:cNvPr id="151" name="Google Shape;151;p16"/>
          <p:cNvPicPr preferRelativeResize="0"/>
          <p:nvPr/>
        </p:nvPicPr>
        <p:blipFill>
          <a:blip r:embed="rId4">
            <a:alphaModFix/>
          </a:blip>
          <a:stretch>
            <a:fillRect/>
          </a:stretch>
        </p:blipFill>
        <p:spPr>
          <a:xfrm>
            <a:off x="6812747" y="2571747"/>
            <a:ext cx="1806275" cy="1579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Events</a:t>
            </a:r>
            <a:endParaRPr/>
          </a:p>
        </p:txBody>
      </p:sp>
      <p:sp>
        <p:nvSpPr>
          <p:cNvPr id="157" name="Google Shape;157;p17"/>
          <p:cNvSpPr txBox="1"/>
          <p:nvPr>
            <p:ph idx="1" type="body"/>
          </p:nvPr>
        </p:nvSpPr>
        <p:spPr>
          <a:xfrm>
            <a:off x="819150" y="1544150"/>
            <a:ext cx="7505700" cy="32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rgbClr val="000000"/>
                </a:solidFill>
              </a:rPr>
              <a:t>1- Target challenge- Socks in a basket</a:t>
            </a:r>
            <a:endParaRPr sz="2200">
              <a:solidFill>
                <a:srgbClr val="000000"/>
              </a:solidFill>
            </a:endParaRPr>
          </a:p>
          <a:p>
            <a:pPr indent="0" lvl="0" marL="0" rtl="0" algn="l">
              <a:spcBef>
                <a:spcPts val="1600"/>
              </a:spcBef>
              <a:spcAft>
                <a:spcPts val="0"/>
              </a:spcAft>
              <a:buNone/>
            </a:pPr>
            <a:r>
              <a:rPr lang="en-GB" sz="2200">
                <a:solidFill>
                  <a:srgbClr val="000000"/>
                </a:solidFill>
              </a:rPr>
              <a:t>2- Endurance challenge- How long can you hold a plank?</a:t>
            </a:r>
            <a:endParaRPr sz="2200">
              <a:solidFill>
                <a:srgbClr val="000000"/>
              </a:solidFill>
            </a:endParaRPr>
          </a:p>
          <a:p>
            <a:pPr indent="0" lvl="0" marL="0" rtl="0" algn="l">
              <a:spcBef>
                <a:spcPts val="1600"/>
              </a:spcBef>
              <a:spcAft>
                <a:spcPts val="0"/>
              </a:spcAft>
              <a:buNone/>
            </a:pPr>
            <a:r>
              <a:rPr lang="en-GB" sz="2200">
                <a:solidFill>
                  <a:srgbClr val="000000"/>
                </a:solidFill>
              </a:rPr>
              <a:t>3- Dance challenge- In twists in 1 min</a:t>
            </a:r>
            <a:endParaRPr sz="2200">
              <a:solidFill>
                <a:srgbClr val="000000"/>
              </a:solidFill>
            </a:endParaRPr>
          </a:p>
          <a:p>
            <a:pPr indent="0" lvl="0" marL="0" rtl="0" algn="l">
              <a:spcBef>
                <a:spcPts val="1600"/>
              </a:spcBef>
              <a:spcAft>
                <a:spcPts val="0"/>
              </a:spcAft>
              <a:buNone/>
            </a:pPr>
            <a:r>
              <a:rPr lang="en-GB" sz="2200">
                <a:solidFill>
                  <a:srgbClr val="000000"/>
                </a:solidFill>
              </a:rPr>
              <a:t>4- Speed challenge- Mountain Climbers in 1 min</a:t>
            </a:r>
            <a:endParaRPr sz="2200">
              <a:solidFill>
                <a:srgbClr val="000000"/>
              </a:solidFill>
            </a:endParaRPr>
          </a:p>
          <a:p>
            <a:pPr indent="0" lvl="0" marL="0" rtl="0" algn="l">
              <a:spcBef>
                <a:spcPts val="1600"/>
              </a:spcBef>
              <a:spcAft>
                <a:spcPts val="1600"/>
              </a:spcAft>
              <a:buNone/>
            </a:pPr>
            <a:r>
              <a:rPr lang="en-GB" sz="2200">
                <a:solidFill>
                  <a:srgbClr val="000000"/>
                </a:solidFill>
              </a:rPr>
              <a:t>5- Coordination challenge.- Juggling</a:t>
            </a:r>
            <a:endParaRPr sz="2200">
              <a:solidFill>
                <a:srgbClr val="000000"/>
              </a:solidFill>
            </a:endParaRPr>
          </a:p>
        </p:txBody>
      </p:sp>
      <p:pic>
        <p:nvPicPr>
          <p:cNvPr id="158" name="Google Shape;158;p17"/>
          <p:cNvPicPr preferRelativeResize="0"/>
          <p:nvPr/>
        </p:nvPicPr>
        <p:blipFill>
          <a:blip r:embed="rId3">
            <a:alphaModFix/>
          </a:blip>
          <a:stretch>
            <a:fillRect/>
          </a:stretch>
        </p:blipFill>
        <p:spPr>
          <a:xfrm>
            <a:off x="7826284" y="231000"/>
            <a:ext cx="1088199" cy="1401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311700" y="445025"/>
            <a:ext cx="704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Challenge Card 1- Target Challenge</a:t>
            </a:r>
            <a:endParaRPr b="1" u="sng"/>
          </a:p>
        </p:txBody>
      </p:sp>
      <p:sp>
        <p:nvSpPr>
          <p:cNvPr id="164" name="Google Shape;164;p18"/>
          <p:cNvSpPr txBox="1"/>
          <p:nvPr>
            <p:ph idx="1" type="body"/>
          </p:nvPr>
        </p:nvSpPr>
        <p:spPr>
          <a:xfrm>
            <a:off x="311700" y="1017725"/>
            <a:ext cx="5127000" cy="3802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u="sng"/>
              <a:t>Socks in a Basket-</a:t>
            </a:r>
            <a:endParaRPr b="1" sz="1900" u="sng"/>
          </a:p>
          <a:p>
            <a:pPr indent="0" lvl="0" marL="0" rtl="0" algn="l">
              <a:spcBef>
                <a:spcPts val="1600"/>
              </a:spcBef>
              <a:spcAft>
                <a:spcPts val="0"/>
              </a:spcAft>
              <a:buNone/>
            </a:pPr>
            <a:r>
              <a:rPr b="1" lang="en-GB" sz="1900" u="sng"/>
              <a:t>Space- </a:t>
            </a:r>
            <a:r>
              <a:rPr lang="en-GB" sz="1900"/>
              <a:t>3</a:t>
            </a:r>
            <a:r>
              <a:rPr lang="en-GB" sz="1900"/>
              <a:t>m space inside or outside</a:t>
            </a:r>
            <a:endParaRPr sz="1900"/>
          </a:p>
          <a:p>
            <a:pPr indent="0" lvl="0" marL="0" rtl="0" algn="l">
              <a:spcBef>
                <a:spcPts val="1600"/>
              </a:spcBef>
              <a:spcAft>
                <a:spcPts val="0"/>
              </a:spcAft>
              <a:buNone/>
            </a:pPr>
            <a:r>
              <a:rPr b="1" lang="en-GB" sz="1900" u="sng"/>
              <a:t>Equipment-</a:t>
            </a:r>
            <a:r>
              <a:rPr lang="en-GB" sz="1900"/>
              <a:t> Box/ Containers, balled up socks, tape measure</a:t>
            </a:r>
            <a:endParaRPr sz="1900"/>
          </a:p>
          <a:p>
            <a:pPr indent="0" lvl="0" marL="0" rtl="0" algn="l">
              <a:spcBef>
                <a:spcPts val="1600"/>
              </a:spcBef>
              <a:spcAft>
                <a:spcPts val="0"/>
              </a:spcAft>
              <a:buNone/>
            </a:pPr>
            <a:r>
              <a:rPr b="1" lang="en-GB" sz="1900" u="sng"/>
              <a:t>Rules- </a:t>
            </a:r>
            <a:r>
              <a:rPr lang="en-GB" sz="1900"/>
              <a:t>Measure 3m away from your boxes or baskets. Hold your balled up socks. Time 1 minute and count how many points you can get the socks by getting the socks into the box. </a:t>
            </a:r>
            <a:endParaRPr sz="1900"/>
          </a:p>
          <a:p>
            <a:pPr indent="0" lvl="0" marL="0" rtl="0" algn="l">
              <a:spcBef>
                <a:spcPts val="1600"/>
              </a:spcBef>
              <a:spcAft>
                <a:spcPts val="1600"/>
              </a:spcAft>
              <a:buNone/>
            </a:pPr>
            <a:r>
              <a:rPr lang="en-GB" sz="1900"/>
              <a:t>Small- 1 point, Medium- 2 points Large- 3 points</a:t>
            </a:r>
            <a:endParaRPr sz="1900"/>
          </a:p>
        </p:txBody>
      </p:sp>
      <p:pic>
        <p:nvPicPr>
          <p:cNvPr id="165" name="Google Shape;165;p18"/>
          <p:cNvPicPr preferRelativeResize="0"/>
          <p:nvPr/>
        </p:nvPicPr>
        <p:blipFill>
          <a:blip r:embed="rId3">
            <a:alphaModFix/>
          </a:blip>
          <a:stretch>
            <a:fillRect/>
          </a:stretch>
        </p:blipFill>
        <p:spPr>
          <a:xfrm>
            <a:off x="7826284" y="231000"/>
            <a:ext cx="1088199" cy="1401374"/>
          </a:xfrm>
          <a:prstGeom prst="rect">
            <a:avLst/>
          </a:prstGeom>
          <a:noFill/>
          <a:ln>
            <a:noFill/>
          </a:ln>
        </p:spPr>
      </p:pic>
      <p:pic>
        <p:nvPicPr>
          <p:cNvPr id="166" name="Google Shape;166;p18" title="MrPeachVS.mov">
            <a:hlinkClick r:id="rId4"/>
          </p:cNvPr>
          <p:cNvPicPr preferRelativeResize="0"/>
          <p:nvPr/>
        </p:nvPicPr>
        <p:blipFill>
          <a:blip r:embed="rId5">
            <a:alphaModFix/>
          </a:blip>
          <a:stretch>
            <a:fillRect/>
          </a:stretch>
        </p:blipFill>
        <p:spPr>
          <a:xfrm>
            <a:off x="5438700" y="1784774"/>
            <a:ext cx="3400500" cy="1870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311700" y="445025"/>
            <a:ext cx="704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Challenge Card 2-Muscular endurance Challenge</a:t>
            </a:r>
            <a:endParaRPr b="1" u="sng"/>
          </a:p>
        </p:txBody>
      </p:sp>
      <p:sp>
        <p:nvSpPr>
          <p:cNvPr id="172" name="Google Shape;172;p19"/>
          <p:cNvSpPr txBox="1"/>
          <p:nvPr>
            <p:ph idx="1" type="body"/>
          </p:nvPr>
        </p:nvSpPr>
        <p:spPr>
          <a:xfrm>
            <a:off x="311700" y="1632375"/>
            <a:ext cx="4681500" cy="31878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u="sng"/>
              <a:t>Plank Challenge</a:t>
            </a:r>
            <a:r>
              <a:rPr b="1" lang="en-GB" sz="1900" u="sng"/>
              <a:t>-</a:t>
            </a:r>
            <a:endParaRPr b="1" sz="1900" u="sng"/>
          </a:p>
          <a:p>
            <a:pPr indent="0" lvl="0" marL="0" rtl="0" algn="l">
              <a:spcBef>
                <a:spcPts val="1600"/>
              </a:spcBef>
              <a:spcAft>
                <a:spcPts val="0"/>
              </a:spcAft>
              <a:buNone/>
            </a:pPr>
            <a:r>
              <a:rPr b="1" lang="en-GB" sz="1900" u="sng"/>
              <a:t>Space- </a:t>
            </a:r>
            <a:r>
              <a:rPr lang="en-GB" sz="1900"/>
              <a:t>Big enough for you to lie down</a:t>
            </a:r>
            <a:endParaRPr sz="1900"/>
          </a:p>
          <a:p>
            <a:pPr indent="0" lvl="0" marL="0" rtl="0" algn="l">
              <a:spcBef>
                <a:spcPts val="1600"/>
              </a:spcBef>
              <a:spcAft>
                <a:spcPts val="0"/>
              </a:spcAft>
              <a:buNone/>
            </a:pPr>
            <a:r>
              <a:rPr b="1" lang="en-GB" sz="1900" u="sng"/>
              <a:t>Equipment-</a:t>
            </a:r>
            <a:r>
              <a:rPr lang="en-GB" sz="1900"/>
              <a:t> You and a timer</a:t>
            </a:r>
            <a:endParaRPr sz="1900"/>
          </a:p>
          <a:p>
            <a:pPr indent="0" lvl="0" marL="0" rtl="0" algn="l">
              <a:spcBef>
                <a:spcPts val="1600"/>
              </a:spcBef>
              <a:spcAft>
                <a:spcPts val="1600"/>
              </a:spcAft>
              <a:buNone/>
            </a:pPr>
            <a:r>
              <a:rPr b="1" lang="en-GB" sz="1900" u="sng"/>
              <a:t>Rules- </a:t>
            </a:r>
            <a:r>
              <a:rPr lang="en-GB" sz="1900"/>
              <a:t>Hold the  plank position on your </a:t>
            </a:r>
            <a:r>
              <a:rPr lang="en-GB" sz="1900"/>
              <a:t>forearms</a:t>
            </a:r>
            <a:r>
              <a:rPr lang="en-GB" sz="1900"/>
              <a:t> for as long as you can. Start in the plank position and start the timer, end the timer when you drop to the floor</a:t>
            </a:r>
            <a:endParaRPr sz="1900"/>
          </a:p>
        </p:txBody>
      </p:sp>
      <p:pic>
        <p:nvPicPr>
          <p:cNvPr id="173" name="Google Shape;173;p19"/>
          <p:cNvPicPr preferRelativeResize="0"/>
          <p:nvPr/>
        </p:nvPicPr>
        <p:blipFill>
          <a:blip r:embed="rId3">
            <a:alphaModFix/>
          </a:blip>
          <a:stretch>
            <a:fillRect/>
          </a:stretch>
        </p:blipFill>
        <p:spPr>
          <a:xfrm>
            <a:off x="7826284" y="231000"/>
            <a:ext cx="1088199" cy="1401374"/>
          </a:xfrm>
          <a:prstGeom prst="rect">
            <a:avLst/>
          </a:prstGeom>
          <a:noFill/>
          <a:ln>
            <a:noFill/>
          </a:ln>
        </p:spPr>
      </p:pic>
      <p:pic>
        <p:nvPicPr>
          <p:cNvPr id="174" name="Google Shape;174;p19" title="IMG_2060[1].MOV">
            <a:hlinkClick r:id="rId4"/>
          </p:cNvPr>
          <p:cNvPicPr preferRelativeResize="0"/>
          <p:nvPr/>
        </p:nvPicPr>
        <p:blipFill>
          <a:blip r:embed="rId5">
            <a:alphaModFix/>
          </a:blip>
          <a:stretch>
            <a:fillRect/>
          </a:stretch>
        </p:blipFill>
        <p:spPr>
          <a:xfrm>
            <a:off x="5145600" y="1784775"/>
            <a:ext cx="3070402" cy="1727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311700" y="445025"/>
            <a:ext cx="704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Challenge Card 3- Dance Challenge</a:t>
            </a:r>
            <a:endParaRPr b="1" u="sng"/>
          </a:p>
        </p:txBody>
      </p:sp>
      <p:sp>
        <p:nvSpPr>
          <p:cNvPr id="180" name="Google Shape;180;p20"/>
          <p:cNvSpPr txBox="1"/>
          <p:nvPr>
            <p:ph idx="1" type="body"/>
          </p:nvPr>
        </p:nvSpPr>
        <p:spPr>
          <a:xfrm>
            <a:off x="311700" y="1017725"/>
            <a:ext cx="4681500" cy="3802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u="sng"/>
              <a:t>The In Twist </a:t>
            </a:r>
            <a:r>
              <a:rPr b="1" lang="en-GB" sz="1900" u="sng"/>
              <a:t>-</a:t>
            </a:r>
            <a:endParaRPr b="1" sz="1900" u="sng"/>
          </a:p>
          <a:p>
            <a:pPr indent="0" lvl="0" marL="0" rtl="0" algn="l">
              <a:spcBef>
                <a:spcPts val="1600"/>
              </a:spcBef>
              <a:spcAft>
                <a:spcPts val="0"/>
              </a:spcAft>
              <a:buNone/>
            </a:pPr>
            <a:r>
              <a:rPr b="1" lang="en-GB" sz="1900" u="sng"/>
              <a:t>Space- </a:t>
            </a:r>
            <a:r>
              <a:rPr lang="en-GB" sz="1900"/>
              <a:t>Enough space for you to stand in and turn your leg to the side.</a:t>
            </a:r>
            <a:endParaRPr sz="1900"/>
          </a:p>
          <a:p>
            <a:pPr indent="0" lvl="0" marL="0" rtl="0" algn="l">
              <a:spcBef>
                <a:spcPts val="1600"/>
              </a:spcBef>
              <a:spcAft>
                <a:spcPts val="0"/>
              </a:spcAft>
              <a:buNone/>
            </a:pPr>
            <a:r>
              <a:rPr b="1" lang="en-GB" sz="1900" u="sng"/>
              <a:t>Equipment-</a:t>
            </a:r>
            <a:r>
              <a:rPr lang="en-GB" sz="1900"/>
              <a:t> You and a timer</a:t>
            </a:r>
            <a:endParaRPr sz="1900"/>
          </a:p>
          <a:p>
            <a:pPr indent="0" lvl="0" marL="0" rtl="0" algn="l">
              <a:spcBef>
                <a:spcPts val="1600"/>
              </a:spcBef>
              <a:spcAft>
                <a:spcPts val="1600"/>
              </a:spcAft>
              <a:buNone/>
            </a:pPr>
            <a:r>
              <a:rPr b="1" lang="en-GB" sz="1900" u="sng"/>
              <a:t>Rules- </a:t>
            </a:r>
            <a:r>
              <a:rPr lang="en-GB" sz="1900"/>
              <a:t>You have one minute to complete as many “In twists” as you can. Watch Miss Harper demonstrate the move and have a few practices to get used to it. Then you have one minute to do as many as you can. </a:t>
            </a:r>
            <a:endParaRPr sz="1900"/>
          </a:p>
        </p:txBody>
      </p:sp>
      <p:pic>
        <p:nvPicPr>
          <p:cNvPr id="181" name="Google Shape;181;p20"/>
          <p:cNvPicPr preferRelativeResize="0"/>
          <p:nvPr/>
        </p:nvPicPr>
        <p:blipFill>
          <a:blip r:embed="rId3">
            <a:alphaModFix/>
          </a:blip>
          <a:stretch>
            <a:fillRect/>
          </a:stretch>
        </p:blipFill>
        <p:spPr>
          <a:xfrm>
            <a:off x="7826284" y="231000"/>
            <a:ext cx="1088199" cy="1401374"/>
          </a:xfrm>
          <a:prstGeom prst="rect">
            <a:avLst/>
          </a:prstGeom>
          <a:noFill/>
          <a:ln>
            <a:noFill/>
          </a:ln>
        </p:spPr>
      </p:pic>
      <p:pic>
        <p:nvPicPr>
          <p:cNvPr id="182" name="Google Shape;182;p20" title="Sports day dance.mp4">
            <a:hlinkClick r:id="rId4"/>
          </p:cNvPr>
          <p:cNvPicPr preferRelativeResize="0"/>
          <p:nvPr/>
        </p:nvPicPr>
        <p:blipFill>
          <a:blip r:embed="rId5">
            <a:alphaModFix/>
          </a:blip>
          <a:stretch>
            <a:fillRect/>
          </a:stretch>
        </p:blipFill>
        <p:spPr>
          <a:xfrm>
            <a:off x="5145600" y="1784774"/>
            <a:ext cx="2788902" cy="20916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311700" y="445025"/>
            <a:ext cx="704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Challenge Card 4- Speed Challenge</a:t>
            </a:r>
            <a:endParaRPr b="1" u="sng"/>
          </a:p>
        </p:txBody>
      </p:sp>
      <p:sp>
        <p:nvSpPr>
          <p:cNvPr id="188" name="Google Shape;188;p21"/>
          <p:cNvSpPr txBox="1"/>
          <p:nvPr>
            <p:ph idx="1" type="body"/>
          </p:nvPr>
        </p:nvSpPr>
        <p:spPr>
          <a:xfrm>
            <a:off x="311700" y="1017725"/>
            <a:ext cx="4681500" cy="3802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u="sng"/>
              <a:t>Mountain Climbers in 1 minute</a:t>
            </a:r>
            <a:r>
              <a:rPr b="1" lang="en-GB" sz="1900" u="sng"/>
              <a:t>-</a:t>
            </a:r>
            <a:endParaRPr b="1" sz="1900" u="sng"/>
          </a:p>
          <a:p>
            <a:pPr indent="0" lvl="0" marL="0" rtl="0" algn="l">
              <a:spcBef>
                <a:spcPts val="1600"/>
              </a:spcBef>
              <a:spcAft>
                <a:spcPts val="0"/>
              </a:spcAft>
              <a:buNone/>
            </a:pPr>
            <a:r>
              <a:rPr b="1" lang="en-GB" sz="1900" u="sng"/>
              <a:t>Space- </a:t>
            </a:r>
            <a:r>
              <a:rPr lang="en-GB" sz="1900"/>
              <a:t>B</a:t>
            </a:r>
            <a:r>
              <a:rPr lang="en-GB" sz="1900"/>
              <a:t>ig enough for you to lie down in a press up position.</a:t>
            </a:r>
            <a:endParaRPr sz="1900"/>
          </a:p>
          <a:p>
            <a:pPr indent="0" lvl="0" marL="0" rtl="0" algn="l">
              <a:spcBef>
                <a:spcPts val="1600"/>
              </a:spcBef>
              <a:spcAft>
                <a:spcPts val="0"/>
              </a:spcAft>
              <a:buNone/>
            </a:pPr>
            <a:r>
              <a:rPr b="1" lang="en-GB" sz="1900" u="sng"/>
              <a:t>Equipment-</a:t>
            </a:r>
            <a:r>
              <a:rPr lang="en-GB" sz="1900"/>
              <a:t> You, Timer</a:t>
            </a:r>
            <a:endParaRPr sz="1900"/>
          </a:p>
          <a:p>
            <a:pPr indent="0" lvl="0" marL="0" rtl="0" algn="l">
              <a:spcBef>
                <a:spcPts val="1600"/>
              </a:spcBef>
              <a:spcAft>
                <a:spcPts val="1600"/>
              </a:spcAft>
              <a:buNone/>
            </a:pPr>
            <a:r>
              <a:rPr b="1" lang="en-GB" sz="1900" u="sng"/>
              <a:t>Rules- </a:t>
            </a:r>
            <a:r>
              <a:rPr lang="en-GB" sz="1900"/>
              <a:t>Start in the press up position with left leg pulled into your chest and the other leg out straight. Start the timer and swap your legs in and out. Your right leg must go in and out for 1 movement to count. </a:t>
            </a:r>
            <a:endParaRPr sz="1900"/>
          </a:p>
        </p:txBody>
      </p:sp>
      <p:pic>
        <p:nvPicPr>
          <p:cNvPr id="189" name="Google Shape;189;p21"/>
          <p:cNvPicPr preferRelativeResize="0"/>
          <p:nvPr/>
        </p:nvPicPr>
        <p:blipFill>
          <a:blip r:embed="rId3">
            <a:alphaModFix/>
          </a:blip>
          <a:stretch>
            <a:fillRect/>
          </a:stretch>
        </p:blipFill>
        <p:spPr>
          <a:xfrm>
            <a:off x="7826284" y="231000"/>
            <a:ext cx="1088199" cy="1401374"/>
          </a:xfrm>
          <a:prstGeom prst="rect">
            <a:avLst/>
          </a:prstGeom>
          <a:noFill/>
          <a:ln>
            <a:noFill/>
          </a:ln>
        </p:spPr>
      </p:pic>
      <p:pic>
        <p:nvPicPr>
          <p:cNvPr id="190" name="Google Shape;190;p21" title="Video.mov">
            <a:hlinkClick r:id="rId4"/>
          </p:cNvPr>
          <p:cNvPicPr preferRelativeResize="0"/>
          <p:nvPr/>
        </p:nvPicPr>
        <p:blipFill>
          <a:blip r:embed="rId5">
            <a:alphaModFix/>
          </a:blip>
          <a:stretch>
            <a:fillRect/>
          </a:stretch>
        </p:blipFill>
        <p:spPr>
          <a:xfrm>
            <a:off x="4993200" y="1753674"/>
            <a:ext cx="3846000" cy="21667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