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700DD83-C080-47BE-975F-81FBBD00A06B}">
  <a:tblStyle styleId="{D700DD83-C080-47BE-975F-81FBBD00A06B}" styleName="Table_0">
    <a:wholeTbl>
      <a:tcTxStyle b="off" i="off">
        <a:font>
          <a:latin typeface="The Hand"/>
          <a:ea typeface="The Hand"/>
          <a:cs typeface="The Hand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EE7"/>
          </a:solidFill>
        </a:fill>
      </a:tcStyle>
    </a:wholeTbl>
    <a:band1H>
      <a:tcTxStyle/>
      <a:tcStyle>
        <a:fill>
          <a:solidFill>
            <a:srgbClr val="CADCCD"/>
          </a:solidFill>
        </a:fill>
      </a:tcStyle>
    </a:band1H>
    <a:band2H>
      <a:tcTxStyle/>
    </a:band2H>
    <a:band1V>
      <a:tcTxStyle/>
      <a:tcStyle>
        <a:fill>
          <a:solidFill>
            <a:srgbClr val="CADCCD"/>
          </a:solidFill>
        </a:fill>
      </a:tcStyle>
    </a:band1V>
    <a:band2V>
      <a:tcTxStyle/>
    </a:band2V>
    <a:lastCol>
      <a:tcTxStyle b="on" i="off">
        <a:font>
          <a:latin typeface="The Hand"/>
          <a:ea typeface="The Hand"/>
          <a:cs typeface="The Hand"/>
        </a:font>
        <a:schemeClr val="lt1"/>
      </a:tcTxStyle>
      <a:tcStyle>
        <a:fill>
          <a:solidFill>
            <a:schemeClr val="accent3"/>
          </a:solidFill>
        </a:fill>
      </a:tcStyle>
    </a:lastCol>
    <a:firstCol>
      <a:tcTxStyle b="on" i="off">
        <a:font>
          <a:latin typeface="The Hand"/>
          <a:ea typeface="The Hand"/>
          <a:cs typeface="The Hand"/>
        </a:font>
        <a:schemeClr val="lt1"/>
      </a:tcTxStyle>
      <a:tcStyle>
        <a:fill>
          <a:solidFill>
            <a:schemeClr val="accent3"/>
          </a:solidFill>
        </a:fill>
      </a:tcStyle>
    </a:firstCol>
    <a:lastRow>
      <a:tcTxStyle b="on" i="off">
        <a:font>
          <a:latin typeface="The Hand"/>
          <a:ea typeface="The Hand"/>
          <a:cs typeface="The Hand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3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The Hand"/>
          <a:ea typeface="The Hand"/>
          <a:cs typeface="The Hand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3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Tag=AccentColor&#10;Flavor=Light&#10;Target=FillAndLine" id="12" name="Google Shape;12;p2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2"/>
          <p:cNvSpPr txBox="1"/>
          <p:nvPr>
            <p:ph type="ctr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5" name="Google Shape;15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55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24" name="Google Shape;24;p3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41248" y="448056"/>
            <a:ext cx="10515600" cy="40690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0"/>
              <a:buFont typeface="Arial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41248" y="4983480"/>
            <a:ext cx="10515600" cy="1124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 sz="2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31" name="Google Shape;31;p4"/>
          <p:cNvSpPr/>
          <p:nvPr/>
        </p:nvSpPr>
        <p:spPr>
          <a:xfrm>
            <a:off x="838200" y="4736883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1" type="body"/>
          </p:nvPr>
        </p:nvSpPr>
        <p:spPr>
          <a:xfrm>
            <a:off x="838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2" type="body"/>
          </p:nvPr>
        </p:nvSpPr>
        <p:spPr>
          <a:xfrm>
            <a:off x="6172200" y="1929384"/>
            <a:ext cx="5181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39" name="Google Shape;39;p5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839788" y="1938528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839788" y="2926080"/>
            <a:ext cx="5157787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3" type="body"/>
          </p:nvPr>
        </p:nvSpPr>
        <p:spPr>
          <a:xfrm>
            <a:off x="6172200" y="1938528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6"/>
          <p:cNvSpPr txBox="1"/>
          <p:nvPr>
            <p:ph idx="4" type="body"/>
          </p:nvPr>
        </p:nvSpPr>
        <p:spPr>
          <a:xfrm>
            <a:off x="6172200" y="2926080"/>
            <a:ext cx="5183188" cy="32644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49" name="Google Shape;49;p6"/>
          <p:cNvSpPr/>
          <p:nvPr/>
        </p:nvSpPr>
        <p:spPr>
          <a:xfrm>
            <a:off x="838199" y="1709928"/>
            <a:ext cx="10515600" cy="27432"/>
          </a:xfrm>
          <a:custGeom>
            <a:rect b="b" l="l" r="r" t="t"/>
            <a:pathLst>
              <a:path extrusionOk="0" fill="none" h="27432" w="1051560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extrusionOk="0" h="27432" w="1051560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2203704" y="1728216"/>
            <a:ext cx="7781544" cy="339242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800"/>
              <a:buFont typeface="Arial"/>
              <a:buNone/>
              <a:defRPr sz="7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55" name="Google Shape;55;p7"/>
          <p:cNvSpPr/>
          <p:nvPr/>
        </p:nvSpPr>
        <p:spPr>
          <a:xfrm>
            <a:off x="3974206" y="5126892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381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9"/>
          <p:cNvSpPr txBox="1"/>
          <p:nvPr>
            <p:ph type="title"/>
          </p:nvPr>
        </p:nvSpPr>
        <p:spPr>
          <a:xfrm>
            <a:off x="839788" y="457200"/>
            <a:ext cx="3932237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" type="body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9"/>
          <p:cNvSpPr txBox="1"/>
          <p:nvPr>
            <p:ph idx="2" type="body"/>
          </p:nvPr>
        </p:nvSpPr>
        <p:spPr>
          <a:xfrm>
            <a:off x="839788" y="3977640"/>
            <a:ext cx="3932237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67" name="Google Shape;67;p9"/>
          <p:cNvSpPr/>
          <p:nvPr/>
        </p:nvSpPr>
        <p:spPr>
          <a:xfrm rot="5400000">
            <a:off x="2797492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0"/>
          <p:cNvSpPr txBox="1"/>
          <p:nvPr>
            <p:ph type="title"/>
          </p:nvPr>
        </p:nvSpPr>
        <p:spPr>
          <a:xfrm>
            <a:off x="839788" y="457200"/>
            <a:ext cx="393192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/>
          <p:nvPr>
            <p:ph idx="2" type="pic"/>
          </p:nvPr>
        </p:nvSpPr>
        <p:spPr>
          <a:xfrm>
            <a:off x="5303520" y="548640"/>
            <a:ext cx="6053328" cy="5431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839788" y="3977640"/>
            <a:ext cx="3931920" cy="2002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2" name="Google Shape;72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descr="Tag=AccentColor&#10;Flavor=Light&#10;Target=FillAndLine" id="75" name="Google Shape;75;p10"/>
          <p:cNvSpPr/>
          <p:nvPr/>
        </p:nvSpPr>
        <p:spPr>
          <a:xfrm rot="5400000">
            <a:off x="2798064" y="3254143"/>
            <a:ext cx="4480560" cy="27432"/>
          </a:xfrm>
          <a:custGeom>
            <a:rect b="b" l="l" r="r" t="t"/>
            <a:pathLst>
              <a:path extrusionOk="0" fill="none" h="27432" w="448056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48056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dk1"/>
          </a:solidFill>
          <a:ln cap="rnd" cmpd="sng" w="444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  <a:defRPr b="0" i="0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6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H5Gmlq4Zdns" TargetMode="External"/><Relationship Id="rId4" Type="http://schemas.openxmlformats.org/officeDocument/2006/relationships/hyperlink" Target="https://www.youtube.com/watch?v=IM7OktFgbC8" TargetMode="External"/><Relationship Id="rId11" Type="http://schemas.openxmlformats.org/officeDocument/2006/relationships/image" Target="../media/image5.png"/><Relationship Id="rId10" Type="http://schemas.openxmlformats.org/officeDocument/2006/relationships/hyperlink" Target="https://www.youtube.com/watch?v=ZWk19OVon2k" TargetMode="External"/><Relationship Id="rId12" Type="http://schemas.openxmlformats.org/officeDocument/2006/relationships/image" Target="../media/image3.png"/><Relationship Id="rId9" Type="http://schemas.openxmlformats.org/officeDocument/2006/relationships/hyperlink" Target="https://www.youtube.com/watch?v=vCp3exGC_TM" TargetMode="External"/><Relationship Id="rId5" Type="http://schemas.openxmlformats.org/officeDocument/2006/relationships/hyperlink" Target="https://www.youtube.com/watch?v=nNsVzKt5lPQ" TargetMode="External"/><Relationship Id="rId6" Type="http://schemas.openxmlformats.org/officeDocument/2006/relationships/hyperlink" Target="https://www.youtube.com/watch?v=nNsVzKt5lPQ" TargetMode="External"/><Relationship Id="rId7" Type="http://schemas.openxmlformats.org/officeDocument/2006/relationships/hyperlink" Target="https://www.youtube.com/watch?v=vCp3exGC_TM" TargetMode="External"/><Relationship Id="rId8" Type="http://schemas.openxmlformats.org/officeDocument/2006/relationships/hyperlink" Target="https://www.youtube.com/watch?v=vCp3exGC_TM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f6p6gxyoxwo" TargetMode="External"/><Relationship Id="rId4" Type="http://schemas.openxmlformats.org/officeDocument/2006/relationships/hyperlink" Target="https://www.youtube.com/watch?v=qAJ6EQtGZ28" TargetMode="External"/><Relationship Id="rId9" Type="http://schemas.openxmlformats.org/officeDocument/2006/relationships/image" Target="../media/image3.png"/><Relationship Id="rId5" Type="http://schemas.openxmlformats.org/officeDocument/2006/relationships/hyperlink" Target="https://www.youtube.com/watch?v=fXvTV6DnpaE" TargetMode="External"/><Relationship Id="rId6" Type="http://schemas.openxmlformats.org/officeDocument/2006/relationships/hyperlink" Target="https://www.youtube.com/watch?v=0CbKr9jR2Nk" TargetMode="External"/><Relationship Id="rId7" Type="http://schemas.openxmlformats.org/officeDocument/2006/relationships/hyperlink" Target="https://www.youtube.com/watch?v=ZWk19OVon2k&amp;t=187s" TargetMode="External"/><Relationship Id="rId8" Type="http://schemas.openxmlformats.org/officeDocument/2006/relationships/image" Target="../media/image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hyperlink" Target="https://betterbybike.info/wp/wp-content/uploads/2016/11/BD8866-10-short-Cycle-Routes-INDI-RIDES-8.pdf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hyperlink" Target="https://www.youtube.com/watch?v=w_bmCKMrLYs" TargetMode="External"/><Relationship Id="rId5" Type="http://schemas.openxmlformats.org/officeDocument/2006/relationships/hyperlink" Target="https://www.youtube.com/watch?v=7kgZnJqzNaU&amp;t=76s" TargetMode="External"/><Relationship Id="rId6" Type="http://schemas.openxmlformats.org/officeDocument/2006/relationships/hyperlink" Target="https://www.youtube.com/watch?v=g_tea8ZNk5A" TargetMode="External"/><Relationship Id="rId7" Type="http://schemas.openxmlformats.org/officeDocument/2006/relationships/hyperlink" Target="https://www.youtube.com/watch?v=L_xrDAtykMI" TargetMode="External"/><Relationship Id="rId8" Type="http://schemas.openxmlformats.org/officeDocument/2006/relationships/hyperlink" Target="https://www.youtube.com/watch?v=j7m0nZ2YU_Q&amp;t=114s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>
            <p:ph type="ctrTitle"/>
          </p:nvPr>
        </p:nvSpPr>
        <p:spPr>
          <a:xfrm>
            <a:off x="640080" y="320040"/>
            <a:ext cx="6692827" cy="389266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Arial"/>
              <a:buNone/>
            </a:pPr>
            <a:r>
              <a:rPr lang="en-GB"/>
              <a:t>Active 30</a:t>
            </a:r>
            <a:endParaRPr/>
          </a:p>
        </p:txBody>
      </p:sp>
      <p:sp>
        <p:nvSpPr>
          <p:cNvPr id="94" name="Google Shape;94;p13"/>
          <p:cNvSpPr txBox="1"/>
          <p:nvPr>
            <p:ph idx="1" type="subTitle"/>
          </p:nvPr>
        </p:nvSpPr>
        <p:spPr>
          <a:xfrm>
            <a:off x="640080" y="4631161"/>
            <a:ext cx="6692827" cy="15694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GB"/>
              <a:t>How to be active for 30 minutes each day at home. </a:t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714562" y="4409267"/>
            <a:ext cx="4243589" cy="27432"/>
          </a:xfrm>
          <a:custGeom>
            <a:rect b="b" l="l" r="r" t="t"/>
            <a:pathLst>
              <a:path extrusionOk="0" fill="none" h="27432" w="4243589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extrusionOk="0" h="27432" w="4243589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116652"/>
          </a:solidFill>
          <a:ln cap="rnd" cmpd="sng" w="38100">
            <a:solidFill>
              <a:srgbClr val="11665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6" name="Google Shape;96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81544" y="795176"/>
            <a:ext cx="4087368" cy="52402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GB"/>
              <a:t>20 Activities to get you active for 30 minutes</a:t>
            </a:r>
            <a:endParaRPr/>
          </a:p>
        </p:txBody>
      </p:sp>
      <p:sp>
        <p:nvSpPr>
          <p:cNvPr id="102" name="Google Shape;102;p14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GB" sz="1800" u="sng">
                <a:latin typeface="Aharoni"/>
                <a:ea typeface="Aharoni"/>
                <a:cs typeface="Aharoni"/>
                <a:sym typeface="Aharoni"/>
              </a:rPr>
              <a:t>Active Energise- </a:t>
            </a:r>
            <a:r>
              <a:rPr b="1" lang="en-GB" sz="1800">
                <a:latin typeface="Aharoni"/>
                <a:ea typeface="Aharoni"/>
                <a:cs typeface="Aharoni"/>
                <a:sym typeface="Aharoni"/>
              </a:rPr>
              <a:t>Activities that get your heart pumping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GB" sz="1800" u="sng">
                <a:latin typeface="Aharoni"/>
                <a:ea typeface="Aharoni"/>
                <a:cs typeface="Aharoni"/>
                <a:sym typeface="Aharoni"/>
              </a:rPr>
              <a:t>Active Environment – </a:t>
            </a:r>
            <a:r>
              <a:rPr b="1" lang="en-GB" sz="1800">
                <a:latin typeface="Aharoni"/>
                <a:ea typeface="Aharoni"/>
                <a:cs typeface="Aharoni"/>
                <a:sym typeface="Aharoni"/>
              </a:rPr>
              <a:t>Activities that get you outdoors  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-228600" lvl="0" marL="22860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b="1" lang="en-GB" sz="1800" u="sng">
                <a:latin typeface="Aharoni"/>
                <a:ea typeface="Aharoni"/>
                <a:cs typeface="Aharoni"/>
                <a:sym typeface="Aharoni"/>
              </a:rPr>
              <a:t>Active Spirit- </a:t>
            </a:r>
            <a:r>
              <a:rPr b="1" lang="en-GB" sz="1800">
                <a:latin typeface="Aharoni"/>
                <a:ea typeface="Aharoni"/>
                <a:cs typeface="Aharoni"/>
                <a:sym typeface="Aharoni"/>
              </a:rPr>
              <a:t>Activities that get allow you to relax. </a:t>
            </a:r>
            <a:endParaRPr/>
          </a:p>
        </p:txBody>
      </p:sp>
      <p:pic>
        <p:nvPicPr>
          <p:cNvPr id="103" name="Google Shape;10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4903" y="115179"/>
            <a:ext cx="1228897" cy="157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14"/>
          <p:cNvSpPr/>
          <p:nvPr/>
        </p:nvSpPr>
        <p:spPr>
          <a:xfrm>
            <a:off x="8940322" y="1761379"/>
            <a:ext cx="745587" cy="732228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dge Heart" id="105" name="Google Shape;105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93094" y="1654367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/>
          <p:nvPr/>
        </p:nvSpPr>
        <p:spPr>
          <a:xfrm>
            <a:off x="8940322" y="3116776"/>
            <a:ext cx="745587" cy="717453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ike" id="107" name="Google Shape;107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940322" y="3070273"/>
            <a:ext cx="717453" cy="717453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4"/>
          <p:cNvSpPr/>
          <p:nvPr/>
        </p:nvSpPr>
        <p:spPr>
          <a:xfrm>
            <a:off x="8954388" y="4243830"/>
            <a:ext cx="731521" cy="717453"/>
          </a:xfrm>
          <a:prstGeom prst="ellipse">
            <a:avLst/>
          </a:prstGeom>
          <a:solidFill>
            <a:schemeClr val="accent3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rain in head" id="109" name="Google Shape;109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9014833" y="4243830"/>
            <a:ext cx="619539" cy="619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haroni"/>
              <a:buNone/>
            </a:pPr>
            <a:r>
              <a:rPr b="1" lang="en-GB" u="sng">
                <a:latin typeface="Aharoni"/>
                <a:ea typeface="Aharoni"/>
                <a:cs typeface="Aharoni"/>
                <a:sym typeface="Aharoni"/>
              </a:rPr>
              <a:t>Active Energise-</a:t>
            </a:r>
            <a:endParaRPr/>
          </a:p>
        </p:txBody>
      </p:sp>
      <p:graphicFrame>
        <p:nvGraphicFramePr>
          <p:cNvPr id="115" name="Google Shape;115;p15"/>
          <p:cNvGraphicFramePr/>
          <p:nvPr/>
        </p:nvGraphicFramePr>
        <p:xfrm>
          <a:off x="530087" y="19288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{D700DD83-C080-47BE-975F-81FBBD00A06B}</a:tableStyleId>
              </a:tblPr>
              <a:tblGrid>
                <a:gridCol w="1245700"/>
                <a:gridCol w="1789050"/>
                <a:gridCol w="1471000"/>
                <a:gridCol w="3034750"/>
                <a:gridCol w="1479275"/>
                <a:gridCol w="18039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 u="none" cap="none" strike="noStrike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Time (mins)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Activity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Teacher/ Student Lead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Description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Resources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Joe Wicks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Watch and exercise along with Joe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Youtube, 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r>
                        <a:rPr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3"/>
                        </a:rPr>
                        <a:t>https://www.youtube.com/watch?v=H5Gmlq4Zdns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Online Tabata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20 seconds exercise and 10 seconds rest- Easy, medium and hard options to follow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4"/>
                        </a:rPr>
                        <a:t>Youtube https://www.youtube.com/watch?v=IM7OktFgbC8</a:t>
                      </a:r>
                      <a:r>
                        <a:rPr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7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Police Fitness Test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Run to the beep, turning on the beep. You have 3 chances to hit the line/ Cone. Can you reach level 5.4?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15m space to run.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5"/>
                        </a:rPr>
                        <a:t>Youtube</a:t>
                      </a:r>
                      <a:r>
                        <a:rPr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 https://www.youtube.com/watch?v=nNsVzKt5lPQ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20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Mr Maggs PE at home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Complete a GLT PE at home workout from lockdown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/>
                        </a:rPr>
                        <a:t>Youtube</a:t>
                      </a:r>
                      <a:endParaRPr b="1" sz="1000" u="sng">
                        <a:solidFill>
                          <a:schemeClr val="hlink"/>
                        </a:solidFill>
                        <a:latin typeface="Arial"/>
                        <a:ea typeface="Arial"/>
                        <a:cs typeface="Arial"/>
                        <a:sym typeface="Arial"/>
                        <a:hlinkClick r:id="rId8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9"/>
                        </a:rPr>
                        <a:t>https://www.youtube.com/watch?v=vCp3exGC_TM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Hip Hop Fit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Hip Hop Dance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r>
                        <a:rPr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10"/>
                        </a:rPr>
                        <a:t>https://www.youtube.com/watch?v=ZWk19OVon2k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16" name="Google Shape;116;p1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0124903" y="115179"/>
            <a:ext cx="1228897" cy="157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5"/>
          <p:cNvSpPr/>
          <p:nvPr/>
        </p:nvSpPr>
        <p:spPr>
          <a:xfrm>
            <a:off x="8912188" y="696469"/>
            <a:ext cx="745587" cy="732228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dge Heart" id="118" name="Google Shape;118;p1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8841848" y="605383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haroni"/>
              <a:buNone/>
            </a:pPr>
            <a:r>
              <a:rPr b="1" lang="en-GB" u="sng">
                <a:latin typeface="Aharoni"/>
                <a:ea typeface="Aharoni"/>
                <a:cs typeface="Aharoni"/>
                <a:sym typeface="Aharoni"/>
              </a:rPr>
              <a:t>Active Energise-</a:t>
            </a:r>
            <a:endParaRPr/>
          </a:p>
        </p:txBody>
      </p:sp>
      <p:graphicFrame>
        <p:nvGraphicFramePr>
          <p:cNvPr id="124" name="Google Shape;124;p16"/>
          <p:cNvGraphicFramePr/>
          <p:nvPr/>
        </p:nvGraphicFramePr>
        <p:xfrm>
          <a:off x="530087" y="19288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{D700DD83-C080-47BE-975F-81FBBD00A06B}</a:tableStyleId>
              </a:tblPr>
              <a:tblGrid>
                <a:gridCol w="1245700"/>
                <a:gridCol w="1789050"/>
                <a:gridCol w="1471000"/>
                <a:gridCol w="3034750"/>
                <a:gridCol w="1479275"/>
                <a:gridCol w="180395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Time (mins)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Activity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Teacher/ Student Lead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Description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Resources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6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8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Tae Bo 8min Punch Blast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8 mins punching boxing workout.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sng">
                          <a:solidFill>
                            <a:schemeClr val="hlink"/>
                          </a:solidFill>
                          <a:hlinkClick r:id="rId3"/>
                        </a:rPr>
                        <a:t>https://www.youtube.com/watch?v=f6p6gxyoxwo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Zumba Dance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Online Zumba dance workout- easy to follow along.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sng">
                          <a:solidFill>
                            <a:schemeClr val="hlink"/>
                          </a:solidFill>
                          <a:hlinkClick r:id="rId4"/>
                        </a:rPr>
                        <a:t>https://www.youtube.com/watch?v=qAJ6EQtGZ28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Football Skills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Football skills and exercises to maintain fitness and football skills at home.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u="sng">
                          <a:solidFill>
                            <a:schemeClr val="hlink"/>
                          </a:solidFill>
                          <a:hlinkClick r:id="rId5"/>
                        </a:rPr>
                        <a:t>https://www.youtube.com/watch?v=fXvTV6DnpaE</a:t>
                      </a:r>
                      <a:endParaRPr sz="10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Football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X4 cones/ Socks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20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The Beast Teen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Fitness workout lead by teens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0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https://www.youtube.com/watch?v=0CbKr9jR2Nk</a:t>
                      </a: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Hip Hop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Hip Hop dance work out to follow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0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/>
                        </a:rPr>
                        <a:t>https://www.youtube.com/watch?v=ZWk19OVon2k&amp;t=187s</a:t>
                      </a:r>
                      <a:r>
                        <a:rPr b="0" lang="en-GB" sz="10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pic>
        <p:nvPicPr>
          <p:cNvPr id="125" name="Google Shape;125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0124903" y="115179"/>
            <a:ext cx="1228897" cy="157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6"/>
          <p:cNvSpPr/>
          <p:nvPr/>
        </p:nvSpPr>
        <p:spPr>
          <a:xfrm>
            <a:off x="8912188" y="696469"/>
            <a:ext cx="745587" cy="732228"/>
          </a:xfrm>
          <a:prstGeom prst="ellipse">
            <a:avLst/>
          </a:prstGeom>
          <a:solidFill>
            <a:schemeClr val="accen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adge Heart" id="127" name="Google Shape;127;p1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8841848" y="605383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haroni"/>
              <a:buNone/>
            </a:pPr>
            <a:r>
              <a:rPr b="1" lang="en-GB" u="sng">
                <a:latin typeface="Aharoni"/>
                <a:ea typeface="Aharoni"/>
                <a:cs typeface="Aharoni"/>
                <a:sym typeface="Aharoni"/>
              </a:rPr>
              <a:t>Active Environment</a:t>
            </a:r>
            <a:endParaRPr/>
          </a:p>
        </p:txBody>
      </p:sp>
      <p:sp>
        <p:nvSpPr>
          <p:cNvPr id="133" name="Google Shape;133;p17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</p:txBody>
      </p:sp>
      <p:pic>
        <p:nvPicPr>
          <p:cNvPr id="134" name="Google Shape;13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4903" y="115179"/>
            <a:ext cx="1228897" cy="157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/>
          <p:nvPr/>
        </p:nvSpPr>
        <p:spPr>
          <a:xfrm>
            <a:off x="9313114" y="733857"/>
            <a:ext cx="745587" cy="717453"/>
          </a:xfrm>
          <a:prstGeom prst="ellipse">
            <a:avLst/>
          </a:prstGeom>
          <a:solidFill>
            <a:schemeClr val="accent2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ike" id="136" name="Google Shape;136;p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327182" y="698100"/>
            <a:ext cx="717453" cy="71745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7" name="Google Shape;137;p17"/>
          <p:cNvGraphicFramePr/>
          <p:nvPr/>
        </p:nvGraphicFramePr>
        <p:xfrm>
          <a:off x="530087" y="19288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{D700DD83-C080-47BE-975F-81FBBD00A06B}</a:tableStyleId>
              </a:tblPr>
              <a:tblGrid>
                <a:gridCol w="1329975"/>
                <a:gridCol w="1910075"/>
                <a:gridCol w="1133175"/>
                <a:gridCol w="3677350"/>
                <a:gridCol w="1066925"/>
                <a:gridCol w="2438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Time (mins)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Activity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Teacher/ Student Lead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Description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Resources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15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Daily Mile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Run in your garden, Local park, With a parent or older sibling for 15 mins.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Outdoor or treadmill.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None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All day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All day step challenge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Using a pedometer, smart watch or phone. Challenge to take 10,000 steps a day.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Indoor, Outdoor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Phone, Pedometer, Smart Watch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minutes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Geocashing</a:t>
                      </a:r>
                      <a:endParaRPr b="0"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Download the geocsahing app onto your phone. Look for a geocash near you. Follow the clues to locate the object. 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Outdoors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Phone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Geocashing app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Pencil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1.5-2 hours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Blaise Castle Cycle Route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Follow the cycle path route around Blaise Castle. 7.9 miles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Outdoors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Bike, Helmet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Cycle route map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u="sng">
                          <a:solidFill>
                            <a:schemeClr val="hlink"/>
                          </a:solidFill>
                          <a:hlinkClick r:id="rId5"/>
                        </a:rPr>
                        <a:t>https://betterbybike.info/wp/wp-content/uploads/2016/11/BD8866-10-short-Cycle-Routes-INDI-RIDES-8.pdf</a:t>
                      </a:r>
                      <a:endParaRPr b="0"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Outdoor exercise- Scooter, Skateboard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Usings your daily exercise time outside- use your scooter, bike, skateboard or walk to see how far you can travel in 30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Outdoors, Pavement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Bike, Scooter, Skateboard, Helmet, Pavement. Phone or watch to track distance.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haroni"/>
              <a:buNone/>
            </a:pPr>
            <a:r>
              <a:rPr b="1" lang="en-GB" u="sng">
                <a:latin typeface="Aharoni"/>
                <a:ea typeface="Aharoni"/>
                <a:cs typeface="Aharoni"/>
                <a:sym typeface="Aharoni"/>
              </a:rPr>
              <a:t>Active Spirit-</a:t>
            </a:r>
            <a:endParaRPr/>
          </a:p>
        </p:txBody>
      </p:sp>
      <p:sp>
        <p:nvSpPr>
          <p:cNvPr id="143" name="Google Shape;143;p18"/>
          <p:cNvSpPr txBox="1"/>
          <p:nvPr>
            <p:ph idx="1" type="body"/>
          </p:nvPr>
        </p:nvSpPr>
        <p:spPr>
          <a:xfrm>
            <a:off x="838200" y="1929384"/>
            <a:ext cx="10515600" cy="4251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 sz="1800">
              <a:latin typeface="Aharoni"/>
              <a:ea typeface="Aharoni"/>
              <a:cs typeface="Aharoni"/>
              <a:sym typeface="Aharoni"/>
            </a:endParaRPr>
          </a:p>
        </p:txBody>
      </p:sp>
      <p:pic>
        <p:nvPicPr>
          <p:cNvPr id="144" name="Google Shape;144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124903" y="115179"/>
            <a:ext cx="1228897" cy="1575509"/>
          </a:xfrm>
          <a:prstGeom prst="rect">
            <a:avLst/>
          </a:prstGeom>
          <a:noFill/>
          <a:ln>
            <a:noFill/>
          </a:ln>
        </p:spPr>
      </p:pic>
      <p:sp>
        <p:nvSpPr>
          <p:cNvPr id="145" name="Google Shape;145;p18"/>
          <p:cNvSpPr/>
          <p:nvPr/>
        </p:nvSpPr>
        <p:spPr>
          <a:xfrm>
            <a:off x="9117867" y="677282"/>
            <a:ext cx="731521" cy="717453"/>
          </a:xfrm>
          <a:prstGeom prst="ellipse">
            <a:avLst/>
          </a:prstGeom>
          <a:solidFill>
            <a:schemeClr val="accent3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Brain in head" id="146" name="Google Shape;146;p1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173859" y="718136"/>
            <a:ext cx="619539" cy="61953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47" name="Google Shape;147;p18"/>
          <p:cNvGraphicFramePr/>
          <p:nvPr/>
        </p:nvGraphicFramePr>
        <p:xfrm>
          <a:off x="689113" y="192881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{D700DD83-C080-47BE-975F-81FBBD00A06B}</a:tableStyleId>
              </a:tblPr>
              <a:tblGrid>
                <a:gridCol w="1170950"/>
                <a:gridCol w="1910075"/>
                <a:gridCol w="1133175"/>
                <a:gridCol w="3677350"/>
                <a:gridCol w="1066925"/>
                <a:gridCol w="2438400"/>
              </a:tblGrid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Time (mins)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Activity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Teacher/ Student Lead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Description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  <a:latin typeface="Aharoni"/>
                          <a:ea typeface="Aharoni"/>
                          <a:cs typeface="Aharoni"/>
                          <a:sym typeface="Aharoni"/>
                        </a:rPr>
                        <a:t>Resources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20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Yoga with Adriene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Yoga for teens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5"/>
                        </a:rPr>
                        <a:t>https://www.youtube.com/watch?v=7kgZnJqzNaU&amp;t=76s</a:t>
                      </a: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15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Full body stretch and relaxation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Relaxation, stretching and meditation for teens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 to move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4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6"/>
                        </a:rPr>
                        <a:t>https://www.youtube.com/watch?v=g_tea8ZNk5A</a:t>
                      </a:r>
                      <a:r>
                        <a:rPr b="1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15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Beginner flexibility routine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Full body flexibility workout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7"/>
                        </a:rPr>
                        <a:t>https://www.youtube.com/watch?v=L_xrDAtykMI</a:t>
                      </a: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20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Pilates for teens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Gentle movement including stretching and holding simple movements for strength.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8"/>
                        </a:rPr>
                        <a:t>https://www.youtube.com/watch?v=j7m0nZ2YU_Q&amp;t=114s</a:t>
                      </a: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3708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10 mins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Mindfulness meditation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Student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Meditation for mindfulness and relaxation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Space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Youtube</a:t>
                      </a:r>
                      <a:endParaRPr b="0" sz="1400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GB" sz="1400" u="sng">
                          <a:solidFill>
                            <a:schemeClr val="hlink"/>
                          </a:solidFill>
                          <a:latin typeface="Arial"/>
                          <a:ea typeface="Arial"/>
                          <a:cs typeface="Arial"/>
                          <a:sym typeface="Arial"/>
                          <a:hlinkClick r:id="rId9"/>
                        </a:rPr>
                        <a:t>https://www.youtube.com/watch?v=w_bmCKMrLYs</a:t>
                      </a:r>
                      <a:r>
                        <a:rPr b="0" lang="en-GB" sz="1400"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Arial"/>
              <a:buNone/>
            </a:pPr>
            <a:r>
              <a:rPr lang="en-GB"/>
              <a:t>My Fitness Log</a:t>
            </a:r>
            <a:endParaRPr/>
          </a:p>
        </p:txBody>
      </p:sp>
      <p:graphicFrame>
        <p:nvGraphicFramePr>
          <p:cNvPr id="153" name="Google Shape;153;p19"/>
          <p:cNvGraphicFramePr/>
          <p:nvPr/>
        </p:nvGraphicFramePr>
        <p:xfrm>
          <a:off x="477079" y="18950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{D700DD83-C080-47BE-975F-81FBBD00A06B}</a:tableStyleId>
              </a:tblPr>
              <a:tblGrid>
                <a:gridCol w="787725"/>
                <a:gridCol w="787725"/>
                <a:gridCol w="3156275"/>
                <a:gridCol w="1972000"/>
                <a:gridCol w="1972000"/>
              </a:tblGrid>
              <a:tr h="7116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Date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Exercise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How I found It? (Easy or Hard)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Parent Signature</a:t>
                      </a:r>
                      <a:endParaRPr/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1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2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3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4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5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6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7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8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9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  <a:tr h="4022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solidFill>
                            <a:srgbClr val="000000"/>
                          </a:solidFill>
                        </a:rPr>
                        <a:t>10</a:t>
                      </a:r>
                      <a:endParaRPr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2000">
                        <a:solidFill>
                          <a:srgbClr val="000000"/>
                        </a:solidFill>
                      </a:endParaRP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154" name="Google Shape;154;p19"/>
          <p:cNvSpPr/>
          <p:nvPr/>
        </p:nvSpPr>
        <p:spPr>
          <a:xfrm>
            <a:off x="7169426" y="365125"/>
            <a:ext cx="4320209" cy="1198632"/>
          </a:xfrm>
          <a:prstGeom prst="roundRect">
            <a:avLst>
              <a:gd fmla="val 16667" name="adj"/>
            </a:avLst>
          </a:prstGeom>
          <a:solidFill>
            <a:schemeClr val="accent3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Complete 10 exercises at home and hand your log into your PE teacher for a Sports Badge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ketchyVTI">
  <a:themeElements>
    <a:clrScheme name="SketchyVTI">
      <a:dk1>
        <a:srgbClr val="000000"/>
      </a:dk1>
      <a:lt1>
        <a:srgbClr val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