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3" r:id="rId2"/>
    <p:sldId id="274" r:id="rId3"/>
    <p:sldId id="299" r:id="rId4"/>
    <p:sldId id="285" r:id="rId5"/>
    <p:sldId id="289" r:id="rId6"/>
    <p:sldId id="291" r:id="rId7"/>
    <p:sldId id="293" r:id="rId8"/>
    <p:sldId id="292" r:id="rId9"/>
    <p:sldId id="294" r:id="rId10"/>
    <p:sldId id="296" r:id="rId11"/>
    <p:sldId id="297" r:id="rId12"/>
    <p:sldId id="298" r:id="rId13"/>
    <p:sldId id="286" r:id="rId14"/>
    <p:sldId id="288" r:id="rId15"/>
  </p:sldIdLst>
  <p:sldSz cx="9144000" cy="6858000" type="screen4x3"/>
  <p:notesSz cx="6797675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73AF"/>
    <a:srgbClr val="783C2D"/>
    <a:srgbClr val="DC7D28"/>
    <a:srgbClr val="6464A0"/>
    <a:srgbClr val="325F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3028" autoAdjust="0"/>
  </p:normalViewPr>
  <p:slideViewPr>
    <p:cSldViewPr snapToGrid="0" snapToObjects="1" showGuides="1">
      <p:cViewPr varScale="1">
        <p:scale>
          <a:sx n="56" d="100"/>
          <a:sy n="56" d="100"/>
        </p:scale>
        <p:origin x="1570" y="58"/>
      </p:cViewPr>
      <p:guideLst>
        <p:guide orient="horz" pos="2157"/>
        <p:guide pos="2878"/>
      </p:guideLst>
    </p:cSldViewPr>
  </p:slideViewPr>
  <p:outlineViewPr>
    <p:cViewPr>
      <p:scale>
        <a:sx n="33" d="100"/>
        <a:sy n="33" d="100"/>
      </p:scale>
      <p:origin x="0" y="73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457E0-B7E6-E24E-BA12-0ABEC3185120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8A59E-FE67-3043-A00A-EF9E0FCBD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8722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8A8347-8DF1-B348-8F41-6E1345D82D34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5C70C-4F3D-A24C-BE6B-90E4410CB3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84599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0846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</a:t>
            </a:r>
            <a:r>
              <a:rPr lang="en-GB" baseline="0" dirty="0"/>
              <a:t> we multiply 90 by 0.4 the kg and ‘per kg’ cancel out leaving a volume of oxygen required for the specific mass of the fish.</a:t>
            </a:r>
          </a:p>
          <a:p>
            <a:endParaRPr lang="en-GB" baseline="0" dirty="0"/>
          </a:p>
          <a:p>
            <a:r>
              <a:rPr lang="en-GB" baseline="0" dirty="0"/>
              <a:t>7 cm^3 per dm^3 looks complex mathematically, but it just details the volume of absorbable oxygen in every dm^3 of water. When we divide 36 by 7 the cm^3 and the cm^3 cancel each other out, leaving units of dm^3 per hour. (Remember 1/(x^-1) = x)</a:t>
            </a:r>
          </a:p>
          <a:p>
            <a:endParaRPr lang="en-GB" baseline="0" dirty="0"/>
          </a:p>
          <a:p>
            <a:r>
              <a:rPr lang="en-GB" baseline="0" dirty="0"/>
              <a:t>As the question asks for the oxygen required in one hour our answer becomes 1 x 5.1 dm^3 hour^-1 = 5.1 dm^3.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836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4153" y="6246646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892053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303334"/>
            <a:ext cx="4114551" cy="968675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  <a:latin typeface="AQA Chevin Pro Light"/>
              </a:defRPr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000" y="2611489"/>
            <a:ext cx="4114551" cy="37831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2600"/>
              </a:lnSpc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Presented by</a:t>
            </a:r>
            <a:br>
              <a:rPr lang="en-US" dirty="0"/>
            </a:b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1191693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0" y="2433050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0" y="6339600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 userDrawn="1"/>
        </p:nvSpPr>
        <p:spPr>
          <a:xfrm>
            <a:off x="7825042" y="6455753"/>
            <a:ext cx="971126" cy="4022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 hasCustomPrompt="1"/>
          </p:nvPr>
        </p:nvSpPr>
        <p:spPr>
          <a:xfrm>
            <a:off x="539750" y="3058062"/>
            <a:ext cx="4114801" cy="338138"/>
          </a:xfrm>
        </p:spPr>
        <p:txBody>
          <a:bodyPr rIns="0"/>
          <a:lstStyle>
            <a:lvl1pPr marL="0" indent="0">
              <a:lnSpc>
                <a:spcPts val="2600"/>
              </a:lnSpc>
              <a:buFontTx/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</a:lstStyle>
          <a:p>
            <a:pPr lvl="0"/>
            <a:r>
              <a:rPr lang="en-US" dirty="0"/>
              <a:t>Date &lt;</a:t>
            </a:r>
            <a:r>
              <a:rPr lang="en-US" dirty="0" err="1"/>
              <a:t>dd</a:t>
            </a:r>
            <a:r>
              <a:rPr lang="en-US" dirty="0"/>
              <a:t>/mm/</a:t>
            </a:r>
            <a:r>
              <a:rPr lang="en-US" dirty="0" err="1"/>
              <a:t>yyyy</a:t>
            </a:r>
            <a:r>
              <a:rPr lang="en-US" dirty="0"/>
              <a:t>&gt;</a:t>
            </a:r>
          </a:p>
        </p:txBody>
      </p:sp>
      <p:pic>
        <p:nvPicPr>
          <p:cNvPr id="7" name="Picture 6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7520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Contents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83587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Contents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80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Section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462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esen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540000" y="1731600"/>
            <a:ext cx="8046000" cy="4406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94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Insert video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83467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ex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0000" y="1727271"/>
            <a:ext cx="4546350" cy="4406400"/>
          </a:xfrm>
        </p:spPr>
        <p:txBody>
          <a:bodyPr rIns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000"/>
            </a:lvl5pPr>
            <a:lvl6pPr>
              <a:defRPr sz="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394324" y="1727199"/>
            <a:ext cx="3190875" cy="4406400"/>
          </a:xfrm>
        </p:spPr>
        <p:txBody>
          <a:bodyPr rIns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Insert image or graphic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104452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899455"/>
            <a:ext cx="8768155" cy="2211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666873"/>
            <a:ext cx="4028825" cy="494942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0" y="1191600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0" y="2309805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 userDrawn="1"/>
        </p:nvSpPr>
        <p:spPr>
          <a:xfrm>
            <a:off x="7780867" y="6458400"/>
            <a:ext cx="829733" cy="3651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16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title Dar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48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94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Turquoi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78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877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853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Vio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6464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77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325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06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DC7D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016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Dark Bri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783C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6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  <a:prstGeom prst="rect">
            <a:avLst/>
          </a:prstGeom>
        </p:spPr>
        <p:txBody>
          <a:bodyPr vert="horz" lIns="0" tIns="0" rIns="91440" bIns="0" rtlCol="0" anchor="t" anchorCtr="0">
            <a:noAutofit/>
          </a:bodyPr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000" y="1731713"/>
            <a:ext cx="8045200" cy="4406804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 dirty="0"/>
              <a:t>Copyright © AQA and its licensors. All rights reserved.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6202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634047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000" y="6621960"/>
            <a:ext cx="1339600" cy="12324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endParaRPr lang="en-US" dirty="0"/>
          </a:p>
        </p:txBody>
      </p:sp>
      <p:pic>
        <p:nvPicPr>
          <p:cNvPr id="8" name="Picture 7" descr="AQA_New_logo_20mm_no_strapline_RGB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0000" y="6415200"/>
            <a:ext cx="14364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80DAB091-367A-9141-A74C-3AA754BCBACD}" type="slidenum">
              <a:rPr lang="en-US" sz="800" smtClean="0"/>
              <a:t>‹#›</a:t>
            </a:fld>
            <a:r>
              <a:rPr lang="en-US" sz="800" dirty="0"/>
              <a:t> of x</a:t>
            </a:r>
          </a:p>
        </p:txBody>
      </p:sp>
    </p:spTree>
    <p:extLst>
      <p:ext uri="{BB962C8B-B14F-4D97-AF65-F5344CB8AC3E}">
        <p14:creationId xmlns:p14="http://schemas.microsoft.com/office/powerpoint/2010/main" val="40407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77" r:id="rId3"/>
    <p:sldLayoutId id="2147483680" r:id="rId4"/>
    <p:sldLayoutId id="2147483667" r:id="rId5"/>
    <p:sldLayoutId id="2147483662" r:id="rId6"/>
    <p:sldLayoutId id="2147483664" r:id="rId7"/>
    <p:sldLayoutId id="2147483665" r:id="rId8"/>
    <p:sldLayoutId id="2147483678" r:id="rId9"/>
    <p:sldLayoutId id="2147483669" r:id="rId10"/>
    <p:sldLayoutId id="2147483670" r:id="rId11"/>
    <p:sldLayoutId id="2147483671" r:id="rId12"/>
    <p:sldLayoutId id="2147483672" r:id="rId13"/>
    <p:sldLayoutId id="2147483674" r:id="rId14"/>
    <p:sldLayoutId id="2147483673" r:id="rId15"/>
    <p:sldLayoutId id="2147483675" r:id="rId16"/>
    <p:sldLayoutId id="2147483676" r:id="rId17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600" b="0" i="0" kern="1200">
          <a:solidFill>
            <a:schemeClr val="tx2"/>
          </a:solidFill>
          <a:latin typeface="AQA Chevin Pro Light"/>
          <a:ea typeface="+mj-ea"/>
          <a:cs typeface="AQA Chevin Pro Light"/>
        </a:defRPr>
      </a:lvl1pPr>
    </p:titleStyle>
    <p:bodyStyle>
      <a:lvl1pPr marL="342900" indent="-3429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indent="0" algn="l" defTabSz="457200" rtl="0" eaLnBrk="1" latinLnBrk="0" hangingPunct="1">
        <a:spcBef>
          <a:spcPct val="20000"/>
        </a:spcBef>
        <a:buFont typeface="Arial"/>
        <a:buNone/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303334"/>
            <a:ext cx="7181600" cy="968675"/>
          </a:xfrm>
        </p:spPr>
        <p:txBody>
          <a:bodyPr/>
          <a:lstStyle/>
          <a:p>
            <a:r>
              <a:rPr lang="en-US" dirty="0"/>
              <a:t>Units and prefixes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999" y="2611489"/>
            <a:ext cx="7181601" cy="378312"/>
          </a:xfrm>
        </p:spPr>
        <p:txBody>
          <a:bodyPr/>
          <a:lstStyle/>
          <a:p>
            <a:r>
              <a:rPr lang="en-US" dirty="0"/>
              <a:t>Mathematics for A-level Science</a:t>
            </a:r>
            <a:br>
              <a:rPr lang="en-US" dirty="0"/>
            </a:br>
            <a:endParaRPr lang="en-US" dirty="0"/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</p:spPr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855347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units and prefixes important?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</p:spPr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0000" y="1124857"/>
            <a:ext cx="8253238" cy="501366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One of  reasons we use the international system of units is because it makes the conversion of units (especially those with different prefixes) mathematically simple.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We use prefixes as shorthand for standard form when using commonly occurring very large or very small numbers.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This makes it easier to discuss and talk about sets of these numbers.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For example, the length </a:t>
            </a:r>
            <a:r>
              <a:rPr lang="en-US" dirty="0">
                <a:latin typeface="Cambria Math" panose="02040503050406030204" pitchFamily="18" charset="0"/>
                <a:ea typeface="Cambria Math" panose="02040503050406030204" pitchFamily="18" charset="0"/>
              </a:rPr>
              <a:t>0.0000000023 </a:t>
            </a:r>
            <a:r>
              <a:rPr lang="en-US" dirty="0"/>
              <a:t>m may be written as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2.3 × 10</a:t>
            </a:r>
            <a:r>
              <a:rPr lang="en-GB" baseline="30000" dirty="0">
                <a:latin typeface="Cambria Math" panose="02040503050406030204" pitchFamily="18" charset="0"/>
                <a:ea typeface="Cambria Math" panose="02040503050406030204" pitchFamily="18" charset="0"/>
              </a:rPr>
              <a:t>–9 </a:t>
            </a:r>
            <a:r>
              <a:rPr lang="en-GB" dirty="0"/>
              <a:t>m</a:t>
            </a:r>
            <a:endParaRPr lang="en-GB" baseline="300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chemeClr val="accent2"/>
                </a:solidFill>
              </a:rPr>
              <a:t>2</a:t>
            </a:r>
            <a:r>
              <a:rPr lang="en-GB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.3</a:t>
            </a:r>
            <a:r>
              <a:rPr lang="en-GB" dirty="0">
                <a:solidFill>
                  <a:schemeClr val="accent2"/>
                </a:solidFill>
              </a:rPr>
              <a:t> </a:t>
            </a:r>
            <a:r>
              <a:rPr lang="en-GB" dirty="0"/>
              <a:t>is the </a:t>
            </a:r>
            <a:r>
              <a:rPr lang="en-GB" b="1" dirty="0">
                <a:solidFill>
                  <a:schemeClr val="accent2"/>
                </a:solidFill>
              </a:rPr>
              <a:t>digit number</a:t>
            </a:r>
            <a:r>
              <a:rPr lang="en-GB" b="1" dirty="0"/>
              <a:t> </a:t>
            </a:r>
            <a:r>
              <a:rPr lang="en-GB" dirty="0"/>
              <a:t>and is kept. </a:t>
            </a:r>
            <a:r>
              <a:rPr lang="en-GB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10</a:t>
            </a:r>
            <a:r>
              <a:rPr lang="en-GB" baseline="30000" dirty="0">
                <a:solidFill>
                  <a:schemeClr val="accent2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–9</a:t>
            </a:r>
            <a:r>
              <a:rPr lang="en-GB" baseline="30000" dirty="0">
                <a:solidFill>
                  <a:srgbClr val="0000FF"/>
                </a:solidFill>
              </a:rPr>
              <a:t> </a:t>
            </a:r>
            <a:r>
              <a:rPr lang="en-GB" dirty="0"/>
              <a:t>is known as the </a:t>
            </a:r>
            <a:r>
              <a:rPr lang="en-GB" b="1" dirty="0">
                <a:solidFill>
                  <a:schemeClr val="accent2"/>
                </a:solidFill>
              </a:rPr>
              <a:t>exponential number</a:t>
            </a:r>
            <a:r>
              <a:rPr lang="en-GB" b="1" dirty="0"/>
              <a:t> </a:t>
            </a:r>
            <a:r>
              <a:rPr lang="en-GB" dirty="0"/>
              <a:t>and can be replaced with the prefix </a:t>
            </a:r>
            <a:r>
              <a:rPr lang="en-GB" i="1" dirty="0">
                <a:solidFill>
                  <a:schemeClr val="accent2"/>
                </a:solidFill>
              </a:rPr>
              <a:t>‘n’ </a:t>
            </a:r>
            <a:r>
              <a:rPr lang="en-GB" dirty="0"/>
              <a:t>pronounced as </a:t>
            </a:r>
            <a:r>
              <a:rPr lang="en-GB" dirty="0">
                <a:solidFill>
                  <a:schemeClr val="accent2"/>
                </a:solidFill>
              </a:rPr>
              <a:t>‘</a:t>
            </a:r>
            <a:r>
              <a:rPr lang="en-GB" b="1" dirty="0">
                <a:solidFill>
                  <a:schemeClr val="accent2"/>
                </a:solidFill>
              </a:rPr>
              <a:t>nano</a:t>
            </a:r>
            <a:r>
              <a:rPr lang="en-GB" dirty="0">
                <a:solidFill>
                  <a:schemeClr val="accent2"/>
                </a:solidFill>
              </a:rPr>
              <a:t>’.</a:t>
            </a:r>
          </a:p>
          <a:p>
            <a:pPr marL="0" indent="0">
              <a:buNone/>
            </a:pPr>
            <a:endParaRPr lang="en-GB" i="1" baseline="30000" dirty="0"/>
          </a:p>
          <a:p>
            <a:pPr marL="0" indent="0">
              <a:buNone/>
            </a:pPr>
            <a:r>
              <a:rPr lang="en-GB" dirty="0"/>
              <a:t>Hence</a:t>
            </a:r>
          </a:p>
          <a:p>
            <a:pPr marL="0" lvl="0" indent="0">
              <a:buNone/>
            </a:pPr>
            <a:r>
              <a:rPr lang="en-US" dirty="0">
                <a:solidFill>
                  <a:srgbClr val="4B4B4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				0.0000000023 </a:t>
            </a:r>
            <a:r>
              <a:rPr lang="en-US" dirty="0">
                <a:solidFill>
                  <a:srgbClr val="4B4B4B"/>
                </a:solidFill>
              </a:rPr>
              <a:t>m </a:t>
            </a:r>
            <a:r>
              <a:rPr lang="en-US" dirty="0">
                <a:solidFill>
                  <a:srgbClr val="4B4B4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US" dirty="0">
                <a:solidFill>
                  <a:srgbClr val="4B4B4B"/>
                </a:solidFill>
              </a:rPr>
              <a:t> </a:t>
            </a:r>
            <a:r>
              <a:rPr lang="en-GB" dirty="0">
                <a:solidFill>
                  <a:srgbClr val="4B4B4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2.3 × 10</a:t>
            </a:r>
            <a:r>
              <a:rPr lang="en-GB" baseline="30000" dirty="0">
                <a:solidFill>
                  <a:srgbClr val="4B4B4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–9</a:t>
            </a:r>
            <a:r>
              <a:rPr lang="en-GB" dirty="0">
                <a:solidFill>
                  <a:srgbClr val="4B4B4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</a:t>
            </a:r>
            <a:r>
              <a:rPr lang="en-GB" dirty="0">
                <a:solidFill>
                  <a:srgbClr val="4B4B4B"/>
                </a:solidFill>
              </a:rPr>
              <a:t>m </a:t>
            </a:r>
            <a:r>
              <a:rPr lang="en-GB" dirty="0">
                <a:solidFill>
                  <a:srgbClr val="4B4B4B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2.3 nm</a:t>
            </a:r>
            <a:endParaRPr lang="en-GB" baseline="30000" dirty="0">
              <a:solidFill>
                <a:srgbClr val="4B4B4B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aseline="30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166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are units important?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</p:spPr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0000" y="1396315"/>
            <a:ext cx="8045200" cy="213771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When measuring a variable in science we must consider the best unit (and prefix) to use. This often differs depending on the subject.</a:t>
            </a:r>
          </a:p>
        </p:txBody>
      </p:sp>
      <p:sp>
        <p:nvSpPr>
          <p:cNvPr id="6" name="Date Placeholder 3"/>
          <p:cNvSpPr txBox="1">
            <a:spLocks/>
          </p:cNvSpPr>
          <p:nvPr/>
        </p:nvSpPr>
        <p:spPr>
          <a:xfrm>
            <a:off x="540000" y="6621960"/>
            <a:ext cx="1339600" cy="12324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l" defTabSz="457200" rtl="0" eaLnBrk="1" latinLnBrk="0" hangingPunct="1">
              <a:lnSpc>
                <a:spcPts val="1000"/>
              </a:lnSpc>
              <a:defRPr sz="800" b="0" i="0" kern="1200">
                <a:solidFill>
                  <a:schemeClr val="tx1"/>
                </a:solidFill>
                <a:latin typeface="+mn-lt"/>
                <a:ea typeface="+mn-ea"/>
                <a:cs typeface="AQA Chevin Pro Ligh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Version 3.0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93092733"/>
                  </p:ext>
                </p:extLst>
              </p:nvPr>
            </p:nvGraphicFramePr>
            <p:xfrm>
              <a:off x="1338648" y="3005677"/>
              <a:ext cx="6096000" cy="1854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347611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700389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Variable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Prefix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Unit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Example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Length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centi (c)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metre</a:t>
                          </a:r>
                          <a:r>
                            <a:rPr lang="en-GB" baseline="0" dirty="0"/>
                            <a:t> (</a:t>
                          </a:r>
                          <a:r>
                            <a:rPr lang="en-GB" dirty="0"/>
                            <a:t>m)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15</a:t>
                          </a:r>
                          <a:r>
                            <a:rPr lang="en-GB" dirty="0"/>
                            <a:t> cm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Volume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milli</a:t>
                          </a:r>
                          <a:r>
                            <a:rPr lang="en-GB" baseline="0" dirty="0"/>
                            <a:t> (m)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Litre</a:t>
                          </a:r>
                          <a:r>
                            <a:rPr lang="en-GB" baseline="0" dirty="0"/>
                            <a:t> (L)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330 mL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Force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kilo</a:t>
                          </a:r>
                          <a:r>
                            <a:rPr lang="en-GB" baseline="0" dirty="0"/>
                            <a:t> (k)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Newton (N)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0.8</a:t>
                          </a:r>
                          <a:r>
                            <a:rPr lang="en-GB" baseline="0" dirty="0"/>
                            <a:t> kN</a:t>
                          </a:r>
                          <a:endParaRPr lang="en-GB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Area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centi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metre squared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/>
                            <a:t>624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GB" i="1" dirty="0" smtClean="0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m:rPr>
                                      <m:nor/>
                                    </m:rPr>
                                    <a:rPr lang="en-GB" b="0" i="0" dirty="0" smtClean="0">
                                      <a:latin typeface="+mn-lt"/>
                                    </a:rPr>
                                    <m:t>cm</m:t>
                                  </m:r>
                                </m:e>
                                <m:sup>
                                  <m:r>
                                    <m:rPr>
                                      <m:nor/>
                                    </m:rPr>
                                    <a:rPr lang="en-GB" b="0" i="0" baseline="30000" dirty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i="0" dirty="0">
                            <a:latin typeface="+mn-lt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293092733"/>
                  </p:ext>
                </p:extLst>
              </p:nvPr>
            </p:nvGraphicFramePr>
            <p:xfrm>
              <a:off x="1338648" y="3005677"/>
              <a:ext cx="6096000" cy="1854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/>
                    <a:gridCol w="1347611"/>
                    <a:gridCol w="1700389"/>
                    <a:gridCol w="1524000"/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Variable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Prefix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Unit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Example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Length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centi (c)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metre</a:t>
                          </a:r>
                          <a:r>
                            <a:rPr lang="en-GB" baseline="0" dirty="0" smtClean="0"/>
                            <a:t> (</a:t>
                          </a:r>
                          <a:r>
                            <a:rPr lang="en-GB" dirty="0" smtClean="0"/>
                            <a:t>m)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a:t>15</a:t>
                          </a:r>
                          <a:r>
                            <a:rPr lang="en-GB" dirty="0" smtClean="0"/>
                            <a:t> cm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Volume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milli</a:t>
                          </a:r>
                          <a:r>
                            <a:rPr lang="en-GB" baseline="0" dirty="0" smtClean="0"/>
                            <a:t> (m)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Litre</a:t>
                          </a:r>
                          <a:r>
                            <a:rPr lang="en-GB" baseline="0" dirty="0" smtClean="0"/>
                            <a:t> (L)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330 mL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Force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kilo</a:t>
                          </a:r>
                          <a:r>
                            <a:rPr lang="en-GB" baseline="0" dirty="0" smtClean="0"/>
                            <a:t> (k)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Newton (N)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0.8</a:t>
                          </a:r>
                          <a:r>
                            <a:rPr lang="en-GB" baseline="0" dirty="0" smtClean="0"/>
                            <a:t> kN</a:t>
                          </a:r>
                          <a:endParaRPr lang="en-GB" dirty="0"/>
                        </a:p>
                      </a:txBody>
                      <a:tcPr/>
                    </a:tc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Area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centi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dirty="0" smtClean="0"/>
                            <a:t>metre squared</a:t>
                          </a:r>
                          <a:endParaRPr lang="en-GB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2"/>
                          <a:stretch>
                            <a:fillRect l="-300400" t="-406557" b="-2459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34C83896-4B96-48F5-96A5-E70FB0CC21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5870" y="13648"/>
            <a:ext cx="816813" cy="97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000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Prefixes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082233"/>
            <a:ext cx="8045200" cy="4406804"/>
          </a:xfrm>
        </p:spPr>
        <p:txBody>
          <a:bodyPr/>
          <a:lstStyle/>
          <a:p>
            <a:r>
              <a:rPr lang="en-GB" dirty="0"/>
              <a:t>Here are the common unit prefixes you are likely to encounter: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1426604"/>
              </p:ext>
            </p:extLst>
          </p:nvPr>
        </p:nvGraphicFramePr>
        <p:xfrm>
          <a:off x="1327363" y="1818513"/>
          <a:ext cx="6096000" cy="342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5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79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51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4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Number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Exponential</a:t>
                      </a:r>
                      <a:r>
                        <a:rPr lang="en-GB" sz="1200" baseline="0" dirty="0"/>
                        <a:t> number</a:t>
                      </a:r>
                      <a:endParaRPr lang="en-GB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Prefix</a:t>
                      </a:r>
                      <a:r>
                        <a:rPr lang="en-GB" sz="1100" baseline="0" dirty="0"/>
                        <a:t> 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billion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1 000 000 000</a:t>
                      </a:r>
                      <a:endParaRPr lang="en-GB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lang="en-GB" baseline="300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‘giga’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million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1 000 000</a:t>
                      </a:r>
                      <a:endParaRPr lang="en-GB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lang="en-GB" baseline="300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‘mega’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thousand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lang="en-GB" baseline="300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‘kilo’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tenth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lang="en-GB" baseline="3000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–1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</a:t>
                      </a:r>
                      <a:r>
                        <a:rPr lang="en-GB" dirty="0" err="1"/>
                        <a:t>deci</a:t>
                      </a:r>
                      <a:r>
                        <a:rPr lang="en-GB" dirty="0"/>
                        <a:t>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hundredth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0.01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kumimoji="0" lang="en-GB" sz="18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–2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‘centi’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thousandth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0.001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kumimoji="0" lang="en-GB" sz="18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–</a:t>
                      </a:r>
                      <a:r>
                        <a:rPr kumimoji="0" lang="en-GB" sz="18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3</a:t>
                      </a:r>
                      <a:endParaRPr kumimoji="0" lang="en-GB" sz="1800" b="0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4B4B4B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‘milli’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millionth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0.000</a:t>
                      </a:r>
                      <a:r>
                        <a:rPr lang="en-GB" baseline="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 000 1</a:t>
                      </a:r>
                      <a:endParaRPr lang="en-GB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kumimoji="0" lang="en-GB" sz="18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–6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dirty="0"/>
                        <a:t>μ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‘micro’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billionth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0.000</a:t>
                      </a:r>
                      <a:r>
                        <a:rPr lang="en-GB" baseline="0" dirty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 000 000 1</a:t>
                      </a:r>
                      <a:endParaRPr lang="en-GB" dirty="0">
                        <a:latin typeface="Cambria Math" panose="02040503050406030204" pitchFamily="18" charset="0"/>
                        <a:ea typeface="Cambria Math" panose="020405030504060302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10</a:t>
                      </a:r>
                      <a:r>
                        <a:rPr kumimoji="0" lang="en-GB" sz="1800" b="0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4B4B4B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a:t>–9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‘nano’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306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540000" y="1524000"/>
            <a:ext cx="8046000" cy="4614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Example 1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GB" dirty="0"/>
              <a:t>The length of a DNA nucleotide is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0.6</a:t>
            </a:r>
            <a:r>
              <a:rPr lang="en-GB" dirty="0"/>
              <a:t> nm. </a:t>
            </a:r>
          </a:p>
          <a:p>
            <a:pPr marL="0" indent="0">
              <a:buNone/>
            </a:pPr>
            <a:endParaRPr lang="en-GB" dirty="0"/>
          </a:p>
          <a:p>
            <a:pPr>
              <a:buAutoNum type="alphaLcParenR"/>
            </a:pPr>
            <a:r>
              <a:rPr lang="en-GB" dirty="0"/>
              <a:t>Convert this number into standard form.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b) If a strand of DNA is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1.6</a:t>
            </a:r>
            <a:r>
              <a:rPr lang="en-GB" dirty="0"/>
              <a:t> m long, how many nucleotides is it made up of?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884658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540000" y="1524000"/>
            <a:ext cx="8046000" cy="4614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Example 1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GB" dirty="0"/>
              <a:t>The length of a DNA nucleotide is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0.6</a:t>
            </a:r>
            <a:r>
              <a:rPr lang="en-GB" dirty="0"/>
              <a:t> nm. </a:t>
            </a:r>
          </a:p>
          <a:p>
            <a:pPr marL="0" indent="0">
              <a:buNone/>
            </a:pPr>
            <a:endParaRPr lang="en-GB" dirty="0"/>
          </a:p>
          <a:p>
            <a:pPr>
              <a:buAutoNum type="alphaLcParenR"/>
            </a:pPr>
            <a:r>
              <a:rPr lang="en-GB" dirty="0"/>
              <a:t>Convert this number into standard form.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0.6</a:t>
            </a:r>
            <a:r>
              <a:rPr lang="en-GB" dirty="0">
                <a:solidFill>
                  <a:srgbClr val="FF0000"/>
                </a:solidFill>
              </a:rPr>
              <a:t> nm = 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0.6 × 10</a:t>
            </a:r>
            <a:r>
              <a:rPr lang="en-GB" baseline="300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–9 </a:t>
            </a:r>
            <a:r>
              <a:rPr lang="en-GB" dirty="0">
                <a:solidFill>
                  <a:srgbClr val="FF0000"/>
                </a:solidFill>
              </a:rPr>
              <a:t>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b) If a strand of DNA is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1.6</a:t>
            </a:r>
            <a:r>
              <a:rPr lang="en-GB" dirty="0"/>
              <a:t> m long, how many nucleotides is it made up of?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53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540000" y="1524000"/>
            <a:ext cx="8046000" cy="4614000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Example 1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GB" dirty="0"/>
              <a:t>The length of a DNA nucleotide is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0.6</a:t>
            </a:r>
            <a:r>
              <a:rPr lang="en-GB" dirty="0"/>
              <a:t> nm. </a:t>
            </a:r>
          </a:p>
          <a:p>
            <a:pPr marL="0" indent="0">
              <a:buNone/>
            </a:pPr>
            <a:endParaRPr lang="en-GB" dirty="0"/>
          </a:p>
          <a:p>
            <a:pPr>
              <a:buAutoNum type="alphaLcParenR"/>
            </a:pPr>
            <a:r>
              <a:rPr lang="en-GB" dirty="0"/>
              <a:t>Convert this number into standard form.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0.6 </a:t>
            </a:r>
            <a:r>
              <a:rPr lang="en-GB" dirty="0">
                <a:solidFill>
                  <a:srgbClr val="FF0000"/>
                </a:solidFill>
              </a:rPr>
              <a:t>nm 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0.6 × 10</a:t>
            </a:r>
            <a:r>
              <a:rPr lang="en-GB" baseline="300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–9 </a:t>
            </a:r>
            <a:r>
              <a:rPr lang="en-GB" dirty="0">
                <a:solidFill>
                  <a:srgbClr val="FF0000"/>
                </a:solidFill>
              </a:rPr>
              <a:t>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b) If a strand of DNA is </a:t>
            </a:r>
            <a:r>
              <a:rPr lang="en-GB" dirty="0">
                <a:latin typeface="Cambria Math" panose="02040503050406030204" pitchFamily="18" charset="0"/>
                <a:ea typeface="Cambria Math" panose="02040503050406030204" pitchFamily="18" charset="0"/>
              </a:rPr>
              <a:t>1.6</a:t>
            </a:r>
            <a:r>
              <a:rPr lang="en-GB" dirty="0"/>
              <a:t> m long, how many nucleotides is it made up of?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1.8 </a:t>
            </a:r>
            <a:r>
              <a:rPr lang="en-GB" dirty="0">
                <a:solidFill>
                  <a:srgbClr val="FF0000"/>
                </a:solidFill>
              </a:rPr>
              <a:t>m 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/ 0.6 </a:t>
            </a:r>
            <a:r>
              <a:rPr lang="en-GB" dirty="0">
                <a:solidFill>
                  <a:srgbClr val="FF0000"/>
                </a:solidFill>
              </a:rPr>
              <a:t>nm 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1.8 </a:t>
            </a:r>
            <a:r>
              <a:rPr lang="en-GB" dirty="0">
                <a:solidFill>
                  <a:srgbClr val="FF0000"/>
                </a:solidFill>
              </a:rPr>
              <a:t>m / 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(0.6 × 10</a:t>
            </a:r>
            <a:r>
              <a:rPr lang="en-GB" baseline="300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–9 </a:t>
            </a:r>
            <a:r>
              <a:rPr lang="en-GB" dirty="0">
                <a:solidFill>
                  <a:srgbClr val="FF0000"/>
                </a:solidFill>
              </a:rPr>
              <a:t>m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)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3 × 10</a:t>
            </a:r>
            <a:r>
              <a:rPr lang="en-GB" baseline="30000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9</a:t>
            </a:r>
            <a:r>
              <a:rPr lang="en-GB" dirty="0">
                <a:solidFill>
                  <a:srgbClr val="FF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 = 3 </a:t>
            </a:r>
            <a:r>
              <a:rPr lang="en-GB" dirty="0">
                <a:solidFill>
                  <a:srgbClr val="FF0000"/>
                </a:solidFill>
              </a:rPr>
              <a:t>billion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4497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Manipulating units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quarter" idx="12"/>
              </p:nvPr>
            </p:nvSpPr>
            <p:spPr/>
            <p:txBody>
              <a:bodyPr/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A number and a unit (like 3 m) is a magnitude (3) multiplied by a unit (metre).</a:t>
                </a:r>
              </a:p>
              <a:p>
                <a:endParaRPr lang="en-GB" dirty="0">
                  <a:solidFill>
                    <a:schemeClr val="tx1"/>
                  </a:solidFill>
                </a:endParaRPr>
              </a:p>
              <a:p>
                <a:r>
                  <a:rPr lang="en-GB" dirty="0">
                    <a:solidFill>
                      <a:schemeClr val="tx1"/>
                    </a:solidFill>
                  </a:rPr>
                  <a:t>The rules of algebra apply not only to the numbers you are manipulating, but also to the units attached to them. For example:</a:t>
                </a:r>
              </a:p>
              <a:p>
                <a:endParaRPr lang="en-GB" dirty="0">
                  <a:solidFill>
                    <a:schemeClr val="tx1"/>
                  </a:solidFill>
                </a:endParaRPr>
              </a:p>
              <a:p>
                <a:pPr marL="0" indent="0" algn="ctr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3 m × 3 m = 3 </a:t>
                </a:r>
                <a:r>
                  <a:rPr lang="en-GB" dirty="0">
                    <a:solidFill>
                      <a:srgbClr val="4B4B4B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3 </a:t>
                </a:r>
                <a:r>
                  <a:rPr lang="en-GB" dirty="0">
                    <a:solidFill>
                      <a:srgbClr val="4B4B4B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m </a:t>
                </a:r>
                <a:r>
                  <a:rPr lang="en-GB" dirty="0">
                    <a:solidFill>
                      <a:srgbClr val="4B4B4B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m = 9 </a:t>
                </a:r>
                <a:r>
                  <a:rPr lang="en-GB" dirty="0">
                    <a:solidFill>
                      <a:srgbClr val="4B4B4B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m </a:t>
                </a:r>
                <a:r>
                  <a:rPr lang="en-GB" dirty="0">
                    <a:solidFill>
                      <a:srgbClr val="4B4B4B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m = 9 </a:t>
                </a:r>
                <a:r>
                  <a:rPr lang="en-GB" dirty="0">
                    <a:solidFill>
                      <a:srgbClr val="4B4B4B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×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m</a:t>
                </a:r>
                <a:r>
                  <a:rPr lang="en-GB" baseline="30000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  <a:r>
                  <a:rPr lang="en-GB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= 9 m</a:t>
                </a:r>
                <a:r>
                  <a:rPr lang="en-GB" baseline="30000" dirty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2</a:t>
                </a:r>
              </a:p>
              <a:p>
                <a:pPr marL="0" indent="0" algn="ctr">
                  <a:buNone/>
                </a:pPr>
                <a:endParaRPr lang="en-GB" baseline="30000" dirty="0">
                  <a:solidFill>
                    <a:schemeClr val="tx1"/>
                  </a:solidFill>
                </a:endParaRPr>
              </a:p>
              <a:p>
                <a:r>
                  <a:rPr lang="en-GB" dirty="0">
                    <a:solidFill>
                      <a:schemeClr val="tx1"/>
                    </a:solidFill>
                  </a:rPr>
                  <a:t>Units can be multiplied and divided just like regular number. For example: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6 </m:t>
                              </m:r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2 </m:t>
                          </m:r>
                          <m:sSup>
                            <m:sSupPr>
                              <m:ctrlPr>
                                <a:rPr lang="en-GB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=3</m:t>
                      </m:r>
                      <m:f>
                        <m:fPr>
                          <m:ctrlPr>
                            <a:rPr lang="en-GB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m</m:t>
                              </m:r>
                            </m:e>
                            <m:sup>
                              <m:r>
                                <a:rPr lang="en-GB" b="0" i="0" smtClean="0">
                                  <a:solidFill>
                                    <a:schemeClr val="tx1"/>
                                  </a:solidFill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n-GB" b="0" i="0" smtClean="0">
                          <a:solidFill>
                            <a:schemeClr val="tx1"/>
                          </a:solidFill>
                          <a:latin typeface="Cambria Math"/>
                        </a:rPr>
                        <m:t>=3</m:t>
                      </m:r>
                      <m:f>
                        <m:fPr>
                          <m:ctrlPr>
                            <a:rPr lang="en-GB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m</m:t>
                          </m:r>
                          <m: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× 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m</m:t>
                          </m:r>
                          <m: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 ×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m</m:t>
                          </m:r>
                          <m: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×</m:t>
                          </m:r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m</m:t>
                          </m:r>
                        </m:den>
                      </m:f>
                      <m:r>
                        <a:rPr lang="en-GB" i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GB" b="0" i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3 </m:t>
                      </m:r>
                      <m:f>
                        <m:fPr>
                          <m:ctrlPr>
                            <a:rPr lang="en-GB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m</m:t>
                          </m:r>
                          <m: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× </m:t>
                          </m:r>
                          <m:r>
                            <m:rPr>
                              <m:sty m:val="p"/>
                            </m:rP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m</m:t>
                          </m:r>
                          <m: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 ×</m:t>
                          </m:r>
                          <m:r>
                            <m:rPr>
                              <m:sty m:val="p"/>
                            </m:rP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m</m:t>
                          </m:r>
                          <m: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 ×</m:t>
                          </m:r>
                          <m:r>
                            <m:rPr>
                              <m:sty m:val="p"/>
                            </m:rPr>
                            <a:rPr lang="en-GB" i="0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m</m:t>
                          </m:r>
                        </m:den>
                      </m:f>
                      <m:r>
                        <a:rPr lang="en-GB" b="0" i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=3 </m:t>
                      </m:r>
                      <m:r>
                        <m:rPr>
                          <m:sty m:val="p"/>
                        </m:rPr>
                        <a:rPr lang="en-GB" b="0" i="0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m</m:t>
                      </m:r>
                    </m:oMath>
                  </m:oMathPara>
                </a14:m>
                <a:endParaRPr lang="en-GB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blipFill rotWithShape="1">
                <a:blip r:embed="rId2"/>
                <a:stretch>
                  <a:fillRect l="-1668" t="-20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 flipV="1">
            <a:off x="5630140" y="4810988"/>
            <a:ext cx="176646" cy="2389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5806786" y="4485405"/>
            <a:ext cx="176646" cy="23899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6116783" y="4810989"/>
            <a:ext cx="176646" cy="23899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381752" y="4468088"/>
            <a:ext cx="176646" cy="238991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2308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Manipulating units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540000" y="1487051"/>
                <a:ext cx="8046000" cy="4406400"/>
              </a:xfrm>
            </p:spPr>
            <p:txBody>
              <a:bodyPr/>
              <a:lstStyle/>
              <a:p>
                <a:r>
                  <a:rPr lang="en-GB" dirty="0"/>
                  <a:t>At A-level, rather than write m/s to mean metres per second, we will      write </a:t>
                </a:r>
                <a:r>
                  <a:rPr lang="en-GB" dirty="0" err="1"/>
                  <a:t>ms</a:t>
                </a:r>
                <a:r>
                  <a:rPr lang="en-GB" baseline="30000" dirty="0"/>
                  <a:t>–1</a:t>
                </a:r>
                <a:r>
                  <a:rPr lang="en-GB" dirty="0"/>
                  <a:t>.</a:t>
                </a:r>
              </a:p>
              <a:p>
                <a:endParaRPr lang="en-GB" dirty="0"/>
              </a:p>
              <a:p>
                <a:r>
                  <a:rPr lang="en-GB" dirty="0"/>
                  <a:t>This makes it easier to combine units via the following rules:</a:t>
                </a:r>
              </a:p>
              <a:p>
                <a:pPr marL="0" indent="0" algn="ctr">
                  <a:buNone/>
                </a:pPr>
                <a:endParaRPr lang="en-GB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</a:rPr>
                            <m:t>𝑢𝑛𝑖𝑡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</a:rPr>
                            <m:t>𝑎</m:t>
                          </m:r>
                        </m:sup>
                      </m:sSup>
                      <m:r>
                        <a:rPr lang="en-GB" i="1">
                          <a:latin typeface="Cambria Math"/>
                          <a:ea typeface="Cambria Math"/>
                        </a:rPr>
                        <m:t>×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</a:rPr>
                            <m:t>𝑢𝑛𝑖𝑡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</a:rPr>
                            <m:t>𝑏</m:t>
                          </m:r>
                        </m:sup>
                      </m:sSup>
                      <m:r>
                        <a:rPr lang="en-GB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i="1">
                              <a:latin typeface="Cambria Math"/>
                            </a:rPr>
                            <m:t>𝑢𝑛𝑖𝑡</m:t>
                          </m:r>
                        </m:e>
                        <m:sup>
                          <m:r>
                            <a:rPr lang="en-GB" i="1">
                              <a:latin typeface="Cambria Math"/>
                            </a:rPr>
                            <m:t>𝑎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+</m:t>
                          </m:r>
                          <m:r>
                            <a:rPr lang="en-GB" i="1">
                              <a:latin typeface="Cambria Math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n-GB" baseline="30000" dirty="0"/>
              </a:p>
              <a:p>
                <a:pPr marL="0" indent="0" algn="ctr">
                  <a:buNone/>
                </a:pPr>
                <a:endParaRPr lang="en-GB" baseline="30000" dirty="0"/>
              </a:p>
              <a:p>
                <a:pPr marL="0" indent="0" algn="ctr">
                  <a:buNone/>
                </a:pPr>
                <a:endParaRPr lang="en-GB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𝑢𝑛𝑖𝑡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</a:rPr>
                                <m:t>𝑎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1" smtClean="0">
                                  <a:latin typeface="Cambria Math"/>
                                </a:rPr>
                                <m:t>𝑢𝑛𝑖𝑡</m:t>
                              </m:r>
                            </m:e>
                            <m:sup>
                              <m:r>
                                <a:rPr lang="en-GB" b="0" i="1" smtClean="0">
                                  <a:latin typeface="Cambria Math"/>
                                </a:rPr>
                                <m:t>𝑏</m:t>
                              </m:r>
                            </m:sup>
                          </m:sSup>
                        </m:den>
                      </m:f>
                      <m:r>
                        <a:rPr lang="en-GB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/>
                            </a:rPr>
                            <m:t>𝑢𝑛𝑖𝑡</m:t>
                          </m:r>
                        </m:e>
                        <m:sup>
                          <m:r>
                            <a:rPr lang="en-GB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GB" b="0" i="1" smtClean="0">
                              <a:latin typeface="Cambria Math"/>
                            </a:rPr>
                            <m:t>𝑏</m:t>
                          </m:r>
                        </m:sup>
                      </m:sSup>
                    </m:oMath>
                  </m:oMathPara>
                </a14:m>
                <a:endParaRPr lang="en-GB" dirty="0"/>
              </a:p>
              <a:p>
                <a:pPr marL="0" indent="0" algn="ctr">
                  <a:buNone/>
                </a:pPr>
                <a:endParaRPr lang="en-GB" dirty="0"/>
              </a:p>
              <a:p>
                <a:pPr marL="0" indent="0" algn="ctr">
                  <a:buNone/>
                </a:pPr>
                <a:endParaRPr lang="en-GB" dirty="0"/>
              </a:p>
              <a:p>
                <a:r>
                  <a:rPr lang="en-GB" dirty="0" err="1"/>
                  <a:t>Nb</a:t>
                </a:r>
                <a:r>
                  <a:rPr lang="en-GB" dirty="0"/>
                  <a:t> This means that: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0" smtClean="0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GB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kg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−1</m:t>
                            </m:r>
                          </m:sup>
                        </m:sSup>
                      </m:den>
                    </m:f>
                    <m:r>
                      <a:rPr lang="en-GB" b="0" i="1" smtClean="0">
                        <a:latin typeface="Cambria Math"/>
                      </a:rPr>
                      <m:t>=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/>
                      </a:rPr>
                      <m:t>kg</m:t>
                    </m:r>
                  </m:oMath>
                </a14:m>
                <a:r>
                  <a:rPr lang="en-GB" dirty="0"/>
                  <a:t> or more generally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en-GB" i="1">
                                <a:latin typeface="Cambria Math"/>
                              </a:rPr>
                              <m:t>−</m:t>
                            </m:r>
                            <m:r>
                              <a:rPr lang="en-GB" b="0" i="1" smtClean="0">
                                <a:latin typeface="Cambria Math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GB" i="1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en-GB" b="0" i="1" smtClean="0"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GB" dirty="0"/>
                  <a:t> </a:t>
                </a:r>
                <a:endParaRPr lang="en-GB" i="1" dirty="0"/>
              </a:p>
              <a:p>
                <a:endParaRPr lang="en-GB" i="1" dirty="0"/>
              </a:p>
              <a:p>
                <a:r>
                  <a:rPr lang="en-GB" b="1" dirty="0"/>
                  <a:t>For more information about these properties see the indices lesson.</a:t>
                </a:r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540000" y="1487051"/>
                <a:ext cx="8046000" cy="4406400"/>
              </a:xfrm>
              <a:blipFill rotWithShape="1">
                <a:blip r:embed="rId2"/>
                <a:stretch>
                  <a:fillRect l="-1668" t="-221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12146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540000" y="1524000"/>
                <a:ext cx="8046000" cy="4614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Example 2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GB" dirty="0"/>
                  <a:t>a) Calculate the following: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0" smtClean="0">
                            <a:latin typeface="Cambria Math"/>
                          </a:rPr>
                          <m:t>36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b="0" i="0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 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b) Calculate the following: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0">
                            <a:latin typeface="Cambria Math"/>
                          </a:rPr>
                          <m:t>36</m:t>
                        </m:r>
                        <m:r>
                          <a:rPr lang="en-GB" b="0" i="0" smtClean="0">
                            <a:latin typeface="Cambria Math"/>
                          </a:rPr>
                          <m:t> </m:t>
                        </m:r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kg</m:t>
                            </m:r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i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GB" i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b="0" i="0" smtClean="0">
                            <a:latin typeface="Cambria Math"/>
                          </a:rPr>
                          <m:t>64 </m:t>
                        </m:r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i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GB" i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 </a:t>
                </a:r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540000" y="1524000"/>
                <a:ext cx="8046000" cy="4614000"/>
              </a:xfrm>
              <a:blipFill rotWithShape="1">
                <a:blip r:embed="rId2"/>
                <a:stretch>
                  <a:fillRect l="-1820" t="-19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281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540000" y="1524000"/>
                <a:ext cx="8046000" cy="4614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Example 2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GB" dirty="0"/>
                  <a:t>a) Calculate the following: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0" smtClean="0">
                            <a:latin typeface="Cambria Math"/>
                          </a:rPr>
                          <m:t>36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b="0" i="0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 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i="0">
                            <a:solidFill>
                              <a:srgbClr val="FF0000"/>
                            </a:solidFill>
                            <a:latin typeface="Cambria Math"/>
                          </a:rPr>
                          <m:t>36</m:t>
                        </m:r>
                        <m:sSup>
                          <m:sSupPr>
                            <m:ctrlPr>
                              <a:rPr lang="en-GB" sz="1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sz="1600" i="0">
                            <a:solidFill>
                              <a:srgbClr val="FF0000"/>
                            </a:solidFill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en-GB" sz="1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=3 </m:t>
                    </m:r>
                    <m:sSup>
                      <m:sSupPr>
                        <m:ctrlPr>
                          <a:rPr lang="en-GB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cm</m:t>
                        </m:r>
                      </m:e>
                      <m:sup>
                        <m: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3−2</m:t>
                        </m:r>
                      </m:sup>
                    </m:sSup>
                    <m: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=3</m:t>
                    </m:r>
                    <m:sSup>
                      <m:sSupPr>
                        <m:ctrlPr>
                          <a:rPr lang="en-GB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cm</m:t>
                        </m:r>
                      </m:e>
                      <m:sup>
                        <m: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=3 </m:t>
                    </m:r>
                    <m:r>
                      <m:rPr>
                        <m:sty m:val="p"/>
                      </m:rP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cm</m:t>
                    </m:r>
                  </m:oMath>
                </a14:m>
                <a:r>
                  <a:rPr lang="en-GB" dirty="0">
                    <a:solidFill>
                      <a:srgbClr val="FF0000"/>
                    </a:solidFill>
                  </a:rPr>
                  <a:t> 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b) Calculate the following: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0">
                            <a:latin typeface="Cambria Math"/>
                          </a:rPr>
                          <m:t>36</m:t>
                        </m:r>
                        <m:r>
                          <a:rPr lang="en-GB" b="0" i="0" smtClean="0">
                            <a:latin typeface="Cambria Math"/>
                          </a:rPr>
                          <m:t> </m:t>
                        </m:r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kg</m:t>
                            </m:r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i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GB" i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b="0" i="0" smtClean="0">
                            <a:latin typeface="Cambria Math"/>
                          </a:rPr>
                          <m:t>64 </m:t>
                        </m:r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i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GB" i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 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540000" y="1524000"/>
                <a:ext cx="8046000" cy="4614000"/>
              </a:xfrm>
              <a:blipFill rotWithShape="1">
                <a:blip r:embed="rId2"/>
                <a:stretch>
                  <a:fillRect l="-1820" t="-19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30338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sz="quarter" idx="12"/>
              </p:nvPr>
            </p:nvSpPr>
            <p:spPr>
              <a:xfrm>
                <a:off x="540000" y="1524000"/>
                <a:ext cx="8046000" cy="46140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b="1" dirty="0"/>
                  <a:t>Example 2</a:t>
                </a:r>
              </a:p>
              <a:p>
                <a:pPr marL="0" indent="0">
                  <a:buNone/>
                </a:pPr>
                <a:endParaRPr lang="en-US" b="1" dirty="0"/>
              </a:p>
              <a:p>
                <a:pPr marL="0" indent="0">
                  <a:buNone/>
                </a:pPr>
                <a:r>
                  <a:rPr lang="en-GB" dirty="0"/>
                  <a:t>a) Calculate the following: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0" smtClean="0">
                            <a:latin typeface="Cambria Math"/>
                          </a:rPr>
                          <m:t>36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b="0" i="0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en-GB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 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6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1600" i="0">
                            <a:solidFill>
                              <a:srgbClr val="FF0000"/>
                            </a:solidFill>
                            <a:latin typeface="Cambria Math"/>
                          </a:rPr>
                          <m:t>36</m:t>
                        </m:r>
                        <m:sSup>
                          <m:sSupPr>
                            <m:ctrlPr>
                              <a:rPr lang="en-GB" sz="1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sz="1600" i="0">
                            <a:solidFill>
                              <a:srgbClr val="FF0000"/>
                            </a:solidFill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en-GB" sz="1600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sz="1600" i="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GB" sz="1600" b="0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3 </m:t>
                    </m:r>
                    <m:sSup>
                      <m:sSupPr>
                        <m:ctrlPr>
                          <a:rPr lang="en-GB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cm</m:t>
                        </m:r>
                      </m:e>
                      <m:sup>
                        <m: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3−2</m:t>
                        </m:r>
                      </m:sup>
                    </m:sSup>
                    <m: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=3</m:t>
                    </m:r>
                    <m:sSup>
                      <m:sSupPr>
                        <m:ctrlPr>
                          <a:rPr lang="en-GB" sz="16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cm</m:t>
                        </m:r>
                      </m:e>
                      <m:sup>
                        <m:r>
                          <a:rPr lang="en-GB" sz="16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1</m:t>
                        </m:r>
                      </m:sup>
                    </m:sSup>
                    <m: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=3 </m:t>
                    </m:r>
                    <m:r>
                      <m:rPr>
                        <m:sty m:val="p"/>
                      </m:rPr>
                      <a:rPr lang="en-GB" sz="1600" b="0" i="0" smtClean="0">
                        <a:solidFill>
                          <a:srgbClr val="FF0000"/>
                        </a:solidFill>
                        <a:latin typeface="Cambria Math"/>
                      </a:rPr>
                      <m:t>cm</m:t>
                    </m:r>
                  </m:oMath>
                </a14:m>
                <a:r>
                  <a:rPr lang="en-GB" dirty="0">
                    <a:solidFill>
                      <a:srgbClr val="FF0000"/>
                    </a:solidFill>
                  </a:rPr>
                  <a:t> 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r>
                  <a:rPr lang="en-GB" dirty="0"/>
                  <a:t>b) Calculate the following: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0">
                            <a:latin typeface="Cambria Math"/>
                          </a:rPr>
                          <m:t>36</m:t>
                        </m:r>
                        <m:r>
                          <a:rPr lang="en-GB" b="0" i="0" smtClean="0">
                            <a:latin typeface="Cambria Math"/>
                          </a:rPr>
                          <m:t> </m:t>
                        </m:r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kg</m:t>
                            </m:r>
                            <m:r>
                              <a:rPr lang="en-GB" b="0" i="0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i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GB" i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GB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b="0" i="0" smtClean="0">
                                <a:latin typeface="Cambria Math"/>
                              </a:rPr>
                              <m:t>64 </m:t>
                            </m:r>
                            <m:r>
                              <m:rPr>
                                <m:sty m:val="p"/>
                              </m:rPr>
                              <a:rPr lang="en-GB" b="0" i="0" smtClean="0">
                                <a:latin typeface="Cambria Math"/>
                              </a:rPr>
                              <m:t>cm</m:t>
                            </m:r>
                          </m:e>
                          <m:sup>
                            <m:r>
                              <a:rPr lang="en-GB" b="0" i="0" smtClean="0">
                                <a:latin typeface="Cambria Math"/>
                              </a:rPr>
                              <m:t>−</m:t>
                            </m:r>
                            <m:r>
                              <a:rPr lang="en-GB" i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GB" dirty="0"/>
                  <a:t> </a:t>
                </a:r>
              </a:p>
              <a:p>
                <a:pPr marL="0" indent="0">
                  <a:buNone/>
                </a:pPr>
                <a:endParaRPr lang="en-GB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36 </m:t>
                          </m:r>
                          <m:sSup>
                            <m:sSupPr>
                              <m:ctrlPr>
                                <a:rPr lang="en-GB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kg</m:t>
                              </m:r>
                              <m: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cm</m:t>
                              </m:r>
                            </m:e>
                            <m:sup>
                              <m: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b="0" i="0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64 </m:t>
                              </m:r>
                              <m:r>
                                <m:rPr>
                                  <m:sty m:val="p"/>
                                </m:rP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cm</m:t>
                              </m:r>
                            </m:e>
                            <m:sup>
                              <m: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=0.5</m:t>
                      </m:r>
                      <m:f>
                        <m:fPr>
                          <m:ctrlPr>
                            <a:rPr lang="en-GB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GB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kg</m:t>
                              </m:r>
                              <m: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cm</m:t>
                              </m:r>
                            </m:e>
                            <m:sup>
                              <m: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n-GB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cm</m:t>
                              </m:r>
                            </m:e>
                            <m:sup>
                              <m:r>
                                <a:rPr lang="en-GB" i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=0.5 </m:t>
                      </m:r>
                      <m:r>
                        <m:rPr>
                          <m:sty m:val="p"/>
                        </m:rP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kg</m:t>
                      </m:r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−3−(−2)</m:t>
                          </m:r>
                        </m:sup>
                      </m:sSup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=0.5 </m:t>
                      </m:r>
                      <m:r>
                        <m:rPr>
                          <m:sty m:val="p"/>
                        </m:rP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kg</m:t>
                      </m:r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−3+2</m:t>
                          </m:r>
                        </m:sup>
                      </m:sSup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=0.5 </m:t>
                      </m:r>
                      <m:r>
                        <m:rPr>
                          <m:sty m:val="p"/>
                        </m:rP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kg</m:t>
                      </m:r>
                      <m:r>
                        <a:rPr lang="en-GB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GB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2"/>
              </p:nvPr>
            </p:nvSpPr>
            <p:spPr>
              <a:xfrm>
                <a:off x="540000" y="1524000"/>
                <a:ext cx="8046000" cy="4614000"/>
              </a:xfrm>
              <a:blipFill rotWithShape="1">
                <a:blip r:embed="rId2"/>
                <a:stretch>
                  <a:fillRect l="-1820" t="-19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123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paper: Example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3" t="11777" r="13820" b="15479"/>
          <a:stretch/>
        </p:blipFill>
        <p:spPr bwMode="auto">
          <a:xfrm>
            <a:off x="443982" y="1006693"/>
            <a:ext cx="7812512" cy="499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5714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23" t="11777" r="13820" b="15479"/>
          <a:stretch/>
        </p:blipFill>
        <p:spPr bwMode="auto">
          <a:xfrm>
            <a:off x="443982" y="1006693"/>
            <a:ext cx="7812512" cy="499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 paper: Example 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Copyright © AQA and its licensors. All rights reserved.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443982" y="3865420"/>
                <a:ext cx="6655925" cy="5280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𝟗𝟎</m:t>
                      </m:r>
                      <m:r>
                        <a:rPr lang="en-GB" sz="14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𝐜𝐦</m:t>
                          </m:r>
                        </m:e>
                        <m:sup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  <m:sSup>
                        <m:sSupPr>
                          <m:ctrlP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𝐤𝐠</m:t>
                          </m:r>
                        </m:e>
                        <m:sup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GB" sz="1400" b="1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𝐡𝐨𝐮𝐫</m:t>
                          </m:r>
                        </m:e>
                        <m:sup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GB" sz="1400" b="1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means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90 </m:t>
                      </m:r>
                      <m:sSup>
                        <m:sSupPr>
                          <m:ctrl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sz="1400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of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oxygen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required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per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kg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per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hour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. 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Therefore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,</m:t>
                      </m:r>
                    </m:oMath>
                  </m:oMathPara>
                </a14:m>
                <a:endParaRPr lang="en-GB" sz="1400" dirty="0">
                  <a:solidFill>
                    <a:srgbClr val="FF0000"/>
                  </a:solidFill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i="0">
                          <a:solidFill>
                            <a:srgbClr val="FF0000"/>
                          </a:solidFill>
                          <a:latin typeface="Cambria Math"/>
                        </a:rPr>
                        <m:t>90 </m:t>
                      </m:r>
                      <m:sSup>
                        <m:sSupPr>
                          <m:ctrlPr>
                            <a:rPr lang="en-GB" sz="1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sSup>
                        <m:sSupPr>
                          <m:ctrlPr>
                            <a:rPr lang="en-GB" sz="1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kg</m:t>
                          </m:r>
                        </m:e>
                        <m:sup>
                          <m: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en-GB" sz="1400" i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hour</m:t>
                          </m:r>
                        </m:e>
                        <m:sup>
                          <m: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en-GB" sz="1400" i="0" dirty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×</m:t>
                      </m:r>
                      <m:r>
                        <a:rPr lang="en-GB" sz="1400" b="0" i="0" dirty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0.4 </m:t>
                      </m:r>
                      <m:r>
                        <m:rPr>
                          <m:sty m:val="p"/>
                        </m:rPr>
                        <a:rPr lang="en-GB" sz="1400" b="0" i="0" dirty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kg</m:t>
                      </m:r>
                      <m:r>
                        <a:rPr lang="en-GB" sz="1400" b="0" i="0" dirty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=36</m:t>
                      </m:r>
                      <m:sSup>
                        <m:sSupPr>
                          <m:ctrlPr>
                            <a:rPr lang="en-GB" sz="1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b="0" i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GB" sz="1400" i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hour</m:t>
                          </m:r>
                        </m:e>
                        <m:sup>
                          <m:r>
                            <a:rPr lang="en-GB" sz="1400" i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of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oxygen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required</m:t>
                      </m:r>
                      <m: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en-GB" sz="1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82" y="3865420"/>
                <a:ext cx="6655925" cy="528030"/>
              </a:xfrm>
              <a:prstGeom prst="rect">
                <a:avLst/>
              </a:prstGeom>
              <a:blipFill rotWithShape="1">
                <a:blip r:embed="rId4"/>
                <a:stretch>
                  <a:fillRect b="-45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392359" y="4707433"/>
                <a:ext cx="6861622" cy="9602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4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𝟕</m:t>
                      </m:r>
                      <m:r>
                        <a:rPr lang="en-GB" sz="14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𝐜𝐦</m:t>
                          </m:r>
                        </m:e>
                        <m:sup>
                          <m:r>
                            <a:rPr lang="en-GB" sz="1400" b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  <m:r>
                        <a:rPr lang="en-GB" sz="1400" b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sz="1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𝐝𝐦</m:t>
                          </m:r>
                        </m:e>
                        <m:sup>
                          <m:r>
                            <a:rPr lang="en-GB" sz="1400" b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en-GB" sz="1400" b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𝟑</m:t>
                          </m:r>
                        </m:sup>
                      </m:sSup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means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7 </m:t>
                      </m:r>
                      <m:sSup>
                        <m:sSupPr>
                          <m:ctrl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cm</m:t>
                          </m:r>
                        </m:e>
                        <m:sup>
                          <m:r>
                            <a:rPr lang="en-GB" sz="1400" b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of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oxygen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absorbed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per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dm</m:t>
                          </m:r>
                        </m:e>
                        <m:sup>
                          <m:r>
                            <a:rPr lang="en-GB" sz="1400" b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of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water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passing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over</m:t>
                      </m:r>
                      <m: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400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gills</m:t>
                      </m:r>
                    </m:oMath>
                  </m:oMathPara>
                </a14:m>
                <a:endParaRPr lang="en-GB" sz="1400" b="0" dirty="0">
                  <a:solidFill>
                    <a:srgbClr val="FF0000"/>
                  </a:solidFill>
                  <a:latin typeface="Cambria Math"/>
                </a:endParaRPr>
              </a:p>
              <a:p>
                <a:endParaRPr lang="en-GB" sz="1400" dirty="0">
                  <a:solidFill>
                    <a:srgbClr val="FF0000"/>
                  </a:solidFill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140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T</m:t>
                      </m:r>
                      <m:r>
                        <m:rPr>
                          <m:sty m:val="p"/>
                        </m:rPr>
                        <a:rPr lang="en-GB" sz="1400" b="0" i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herefore</m:t>
                      </m:r>
                      <m:r>
                        <a:rPr lang="en-GB" sz="1400" b="0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         </m:t>
                      </m:r>
                      <m:f>
                        <m:fPr>
                          <m:ctrl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GB" sz="1400" dirty="0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36</m:t>
                          </m:r>
                          <m:sSup>
                            <m:sSupPr>
                              <m:ctrlPr>
                                <a:rPr lang="en-GB" sz="1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40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 </m:t>
                              </m:r>
                              <m:r>
                                <m:rPr>
                                  <m:sty m:val="p"/>
                                </m:rPr>
                                <a:rPr lang="en-GB" sz="140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cm</m:t>
                              </m:r>
                            </m:e>
                            <m:sup>
                              <m:r>
                                <a:rPr lang="en-GB" sz="1400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40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sz="1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40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hour</m:t>
                              </m:r>
                            </m:e>
                            <m:sup>
                              <m:r>
                                <a:rPr lang="en-GB" sz="1400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</m:num>
                        <m:den>
                          <m:r>
                            <a:rPr lang="en-GB" sz="140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7 </m:t>
                          </m:r>
                          <m:sSup>
                            <m:sSupPr>
                              <m:ctrlPr>
                                <a:rPr lang="en-GB" sz="1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40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cm</m:t>
                              </m:r>
                            </m:e>
                            <m:sup>
                              <m:r>
                                <a:rPr lang="en-GB" sz="1400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en-GB" sz="140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 </m:t>
                          </m:r>
                          <m:sSup>
                            <m:sSupPr>
                              <m:ctrlPr>
                                <a:rPr lang="en-GB" sz="1400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40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1400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en-GB" sz="1400" b="0" smtClean="0">
                          <a:solidFill>
                            <a:srgbClr val="FF0000"/>
                          </a:solidFill>
                          <a:latin typeface="Cambria Math"/>
                        </a:rPr>
                        <m:t>=5.1 </m:t>
                      </m:r>
                      <m:sSup>
                        <m:sSupPr>
                          <m:ctrl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b="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dm</m:t>
                          </m:r>
                        </m:e>
                        <m:sup>
                          <m:r>
                            <a:rPr lang="en-GB" sz="1400" b="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en-GB" sz="1400" b="0" smtClean="0">
                          <a:solidFill>
                            <a:srgbClr val="FF0000"/>
                          </a:solidFill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en-GB" sz="1400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400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hour</m:t>
                          </m:r>
                        </m:e>
                        <m:sup>
                          <m:r>
                            <a:rPr lang="en-GB" sz="1400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n-GB" sz="14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59" y="4707433"/>
                <a:ext cx="6861622" cy="96026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Connector 7"/>
          <p:cNvCxnSpPr/>
          <p:nvPr/>
        </p:nvCxnSpPr>
        <p:spPr>
          <a:xfrm flipV="1">
            <a:off x="1831768" y="5174082"/>
            <a:ext cx="289340" cy="2361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868183" y="5466314"/>
            <a:ext cx="289340" cy="23614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1297519"/>
      </p:ext>
    </p:extLst>
  </p:cSld>
  <p:clrMapOvr>
    <a:masterClrMapping/>
  </p:clrMapOvr>
</p:sld>
</file>

<file path=ppt/theme/theme1.xml><?xml version="1.0" encoding="utf-8"?>
<a:theme xmlns:a="http://schemas.openxmlformats.org/drawingml/2006/main" name="AQA Presentation">
  <a:themeElements>
    <a:clrScheme name="AQA PowerPoint1">
      <a:dk1>
        <a:srgbClr val="4B4B4B"/>
      </a:dk1>
      <a:lt1>
        <a:srgbClr val="FFFFFF"/>
      </a:lt1>
      <a:dk2>
        <a:srgbClr val="412878"/>
      </a:dk2>
      <a:lt2>
        <a:srgbClr val="FFFFFE"/>
      </a:lt2>
      <a:accent1>
        <a:srgbClr val="C8194B"/>
      </a:accent1>
      <a:accent2>
        <a:srgbClr val="3273AF"/>
      </a:accent2>
      <a:accent3>
        <a:srgbClr val="C84B32"/>
      </a:accent3>
      <a:accent4>
        <a:srgbClr val="418C87"/>
      </a:accent4>
      <a:accent5>
        <a:srgbClr val="AF64A0"/>
      </a:accent5>
      <a:accent6>
        <a:srgbClr val="4B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AQA Presentation</Template>
  <TotalTime>5040</TotalTime>
  <Words>748</Words>
  <Application>Microsoft Office PowerPoint</Application>
  <PresentationFormat>On-screen Show (4:3)</PresentationFormat>
  <Paragraphs>203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AQA Chevin Pro Light</vt:lpstr>
      <vt:lpstr>Arial</vt:lpstr>
      <vt:lpstr>Calibri</vt:lpstr>
      <vt:lpstr>Cambria Math</vt:lpstr>
      <vt:lpstr>AQA Presentation</vt:lpstr>
      <vt:lpstr>Units and prefixes</vt:lpstr>
      <vt:lpstr>Why are units and prefixes important?</vt:lpstr>
      <vt:lpstr>Why are units important?</vt:lpstr>
      <vt:lpstr>Prefixes</vt:lpstr>
      <vt:lpstr>Examples</vt:lpstr>
      <vt:lpstr>Examples</vt:lpstr>
      <vt:lpstr>Examples</vt:lpstr>
      <vt:lpstr>Manipulating units</vt:lpstr>
      <vt:lpstr>Manipulating units</vt:lpstr>
      <vt:lpstr>Examples</vt:lpstr>
      <vt:lpstr>Examples</vt:lpstr>
      <vt:lpstr>Examples</vt:lpstr>
      <vt:lpstr>Exam paper: Example </vt:lpstr>
      <vt:lpstr>Exam paper: Example 1</vt:lpstr>
    </vt:vector>
  </TitlesOfParts>
  <Company>AQA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AQA</dc:creator>
  <cp:lastModifiedBy>Phillipa Lewis</cp:lastModifiedBy>
  <cp:revision>74</cp:revision>
  <cp:lastPrinted>2015-09-16T14:28:08Z</cp:lastPrinted>
  <dcterms:created xsi:type="dcterms:W3CDTF">2015-06-29T07:16:53Z</dcterms:created>
  <dcterms:modified xsi:type="dcterms:W3CDTF">2020-04-21T09:24:37Z</dcterms:modified>
</cp:coreProperties>
</file>