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57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090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022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359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821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088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08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137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351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862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007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995219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0394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384739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0489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469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7664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1600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828800"/>
            <a:ext cx="50292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46800" y="1828800"/>
            <a:ext cx="50292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46800" y="3733800"/>
            <a:ext cx="50292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F95B5F-BC47-46A0-A2A6-B26DA11B101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534408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CFA2D-1A6B-4AA4-8AD3-43147D0BA1F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4C055FF-4D2A-4BD4-87FA-8D6ECABDF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262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hyperlink" Target="https://youtu.be/MbH2fPAH4Vc" TargetMode="Externa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9701213" y="277634"/>
            <a:ext cx="2157412" cy="365125"/>
          </a:xfrm>
          <a:solidFill>
            <a:schemeClr val="bg1"/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7F7F75-DEB3-46E6-A33F-AFCDCDBE6E8A}" type="datetime4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srgbClr val="9B57D3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 April 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9B57D3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33484" y="814387"/>
            <a:ext cx="1139798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2" name="Title 1"/>
          <p:cNvSpPr txBox="1">
            <a:spLocks/>
          </p:cNvSpPr>
          <p:nvPr/>
        </p:nvSpPr>
        <p:spPr>
          <a:xfrm>
            <a:off x="433485" y="929044"/>
            <a:ext cx="8812116" cy="102929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AC4.2: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Describe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the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role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and </a:t>
            </a: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responsibilities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of the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Environmental Health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Officer (EHO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)</a:t>
            </a:r>
            <a:endParaRPr kumimoji="0" lang="en-GB" sz="2800" b="1" i="0" u="sng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Kozuka Gothic Pro H" panose="020B0800000000000000" pitchFamily="34" charset="-128"/>
              <a:cs typeface="+mj-cs"/>
            </a:endParaRPr>
          </a:p>
        </p:txBody>
      </p:sp>
      <p:pic>
        <p:nvPicPr>
          <p:cNvPr id="17" name="Picture 2" descr="Image result for connect clipart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865" t="49726" r="49817" b="-391"/>
          <a:stretch/>
        </p:blipFill>
        <p:spPr bwMode="auto">
          <a:xfrm>
            <a:off x="10858500" y="944881"/>
            <a:ext cx="1021080" cy="101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10988992" y="1324653"/>
            <a:ext cx="76009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CRITERIA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33484" y="177444"/>
            <a:ext cx="7259367" cy="56550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Unit 1: Food Safety</a:t>
            </a:r>
            <a:r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/>
            </a:r>
            <a:br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</a:b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LO4: </a:t>
            </a: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Know how </a:t>
            </a:r>
            <a:r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food can cause ill health.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Kozuka Gothic Pro H" panose="020B0800000000000000" pitchFamily="34" charset="-128"/>
              <a:cs typeface="+mj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1913" y="2072998"/>
            <a:ext cx="3193187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You </a:t>
            </a:r>
            <a:r>
              <a:rPr kumimoji="0" lang="en-GB" sz="1800" b="1" i="1" u="sng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must</a:t>
            </a: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know: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Role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Enforcing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environmental health laws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317999" y="2075539"/>
            <a:ext cx="5185461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You </a:t>
            </a:r>
            <a:r>
              <a:rPr kumimoji="0" lang="en-GB" sz="1800" b="1" i="1" u="sng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must</a:t>
            </a: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know: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Responsibilities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92278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Inspecting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business for food safety standards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Follow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up complaints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Follow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up outbreaks of food poisoning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Collecting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samples for testing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Giving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evidence in prosecutions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Maintaining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evidence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Submitting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reports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16" name="Picture 6" descr="Image result for EHO visi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88" y="3817258"/>
            <a:ext cx="3535383" cy="2571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33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8" name="Picture 6" descr="Image result for bbc 1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37" y="3172579"/>
            <a:ext cx="1387183" cy="509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017031" y="3682367"/>
            <a:ext cx="54708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BBC ONE: The Food Inspectors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Enfield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Council's food inspectors Mary and Claire visit a Chinese takeaway, where they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discover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rabbit which belongs to the owner's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daughter</a:t>
            </a:r>
            <a:b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</a:b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and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is being kept in a food preparation area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also find an area awash with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mouse</a:t>
            </a:r>
            <a:b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</a:b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droppings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and urine, and in an outside storage shed there are the remains of a dead rat or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mouse!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2" name="Date Placeholder 8"/>
          <p:cNvSpPr>
            <a:spLocks noGrp="1"/>
          </p:cNvSpPr>
          <p:nvPr>
            <p:ph type="dt" sz="half" idx="10"/>
          </p:nvPr>
        </p:nvSpPr>
        <p:spPr>
          <a:xfrm>
            <a:off x="9701213" y="277634"/>
            <a:ext cx="2157412" cy="365125"/>
          </a:xfrm>
          <a:solidFill>
            <a:schemeClr val="bg1"/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7F7F75-DEB3-46E6-A33F-AFCDCDBE6E8A}" type="datetime4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srgbClr val="9B57D3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 April 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9B57D3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433484" y="814387"/>
            <a:ext cx="1139798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Title 1"/>
          <p:cNvSpPr txBox="1">
            <a:spLocks/>
          </p:cNvSpPr>
          <p:nvPr/>
        </p:nvSpPr>
        <p:spPr>
          <a:xfrm>
            <a:off x="433485" y="929044"/>
            <a:ext cx="8812116" cy="102929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AC4.2: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Describe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the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role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and </a:t>
            </a: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responsibilities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of the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Environmental Health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Officer (EHO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)</a:t>
            </a:r>
            <a:endParaRPr kumimoji="0" lang="en-GB" sz="2800" b="1" i="0" u="sng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Kozuka Gothic Pro H" panose="020B0800000000000000" pitchFamily="34" charset="-128"/>
              <a:cs typeface="+mj-cs"/>
            </a:endParaRPr>
          </a:p>
        </p:txBody>
      </p:sp>
      <p:pic>
        <p:nvPicPr>
          <p:cNvPr id="15" name="Picture 2" descr="Image result for connect clipart"/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865" t="49726" r="49817" b="-391"/>
          <a:stretch/>
        </p:blipFill>
        <p:spPr bwMode="auto">
          <a:xfrm>
            <a:off x="10858500" y="944881"/>
            <a:ext cx="1021080" cy="101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0988992" y="1324653"/>
            <a:ext cx="760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DEMO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433484" y="177444"/>
            <a:ext cx="7259367" cy="56550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Unit 1: Food Safety</a:t>
            </a:r>
            <a:r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/>
            </a:r>
            <a:br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</a:b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LO4: </a:t>
            </a: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Know how </a:t>
            </a:r>
            <a:r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food can cause ill health.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Kozuka Gothic Pro H" panose="020B0800000000000000" pitchFamily="34" charset="-128"/>
              <a:cs typeface="+mj-cs"/>
            </a:endParaRPr>
          </a:p>
        </p:txBody>
      </p:sp>
      <p:pic>
        <p:nvPicPr>
          <p:cNvPr id="2" name="Picture 1">
            <a:hlinkClick r:id="rId5"/>
          </p:cNvPr>
          <p:cNvPicPr>
            <a:picLocks noChangeAspect="1"/>
          </p:cNvPicPr>
          <p:nvPr/>
        </p:nvPicPr>
        <p:blipFill rotWithShape="1">
          <a:blip r:embed="rId6"/>
          <a:srcRect l="2128" t="21681" r="50989" b="31461"/>
          <a:stretch/>
        </p:blipFill>
        <p:spPr>
          <a:xfrm>
            <a:off x="456836" y="3682368"/>
            <a:ext cx="4560195" cy="256252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56836" y="2072998"/>
            <a:ext cx="60409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TASK: Watch The Food Inspectors Series 2 Ep 1.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Complete the question sheet while you watch.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7"/>
          <a:srcRect l="21996" r="21463" b="8049"/>
          <a:stretch/>
        </p:blipFill>
        <p:spPr>
          <a:xfrm>
            <a:off x="8486711" y="1814945"/>
            <a:ext cx="2344195" cy="214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94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 txBox="1">
            <a:spLocks/>
          </p:cNvSpPr>
          <p:nvPr/>
        </p:nvSpPr>
        <p:spPr>
          <a:xfrm>
            <a:off x="433485" y="929044"/>
            <a:ext cx="8812116" cy="102929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AC4.2: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Describe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the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role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and </a:t>
            </a: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responsibilities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of the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Environmental Health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Officer (EHO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)</a:t>
            </a:r>
            <a:endParaRPr kumimoji="0" lang="en-GB" sz="2800" b="1" i="0" u="sng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Kozuka Gothic Pro H" panose="020B0800000000000000" pitchFamily="34" charset="-128"/>
              <a:cs typeface="+mj-cs"/>
            </a:endParaRPr>
          </a:p>
        </p:txBody>
      </p:sp>
      <p:pic>
        <p:nvPicPr>
          <p:cNvPr id="50180" name="Picture 4" descr="Image result for food hygiene ra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525" y="1458748"/>
            <a:ext cx="2216467" cy="1092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78" name="Picture 2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06" y="1842489"/>
            <a:ext cx="4333365" cy="3352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Date Placeholder 8"/>
          <p:cNvSpPr>
            <a:spLocks noGrp="1"/>
          </p:cNvSpPr>
          <p:nvPr>
            <p:ph type="dt" sz="half" idx="10"/>
          </p:nvPr>
        </p:nvSpPr>
        <p:spPr>
          <a:xfrm>
            <a:off x="9701213" y="277634"/>
            <a:ext cx="2157412" cy="365125"/>
          </a:xfrm>
          <a:solidFill>
            <a:schemeClr val="bg1"/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7F7F75-DEB3-46E6-A33F-AFCDCDBE6E8A}" type="datetime4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srgbClr val="9B57D3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 April 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9B57D3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433484" y="814387"/>
            <a:ext cx="1139798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5" name="Picture 2" descr="Image result for connect clipart"/>
          <p:cNvPicPr>
            <a:picLocks noChangeAspect="1" noChangeArrowheads="1"/>
          </p:cNvPicPr>
          <p:nvPr/>
        </p:nvPicPr>
        <p:blipFill rotWithShape="1"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865" t="49726" r="49817" b="-391"/>
          <a:stretch/>
        </p:blipFill>
        <p:spPr bwMode="auto">
          <a:xfrm>
            <a:off x="10858500" y="944881"/>
            <a:ext cx="1021080" cy="101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0988992" y="1324653"/>
            <a:ext cx="760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SHARE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433484" y="177444"/>
            <a:ext cx="7259367" cy="56550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Unit 1: Food Safety</a:t>
            </a:r>
            <a:r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/>
            </a:r>
            <a:br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</a:b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LO4: </a:t>
            </a: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Know how </a:t>
            </a:r>
            <a:r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food can cause ill health.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Kozuka Gothic Pro H" panose="020B0800000000000000" pitchFamily="34" charset="-128"/>
              <a:cs typeface="+mj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8506" y="1819592"/>
            <a:ext cx="145654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EHO</a:t>
            </a: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3485" y="4631106"/>
            <a:ext cx="4554152" cy="206210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If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business prepares or serves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food it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must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be 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registered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it using either the food business registration service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on 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GOV.UK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or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via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local authority 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website.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92278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Environmental Health Officer’s (EHO)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role is to 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inspect premises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in order to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ensure the food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 establishment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produces is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safe to eat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147562" y="2492059"/>
            <a:ext cx="5841430" cy="427809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At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end of their visit, in England, Wales, and Northern Ireland, they will present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establishment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with a score from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</a:t>
            </a:r>
            <a:b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</a:b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Food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Hygiene Rating scheme of 0 – 5.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scheme is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standardised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across England and Wales to maintain a consistent assessment of safety standards. Any business should be able to achieve a “5 – very good” rating.  </a:t>
            </a: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Scotland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has its own equivalent system but will either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issue</a:t>
            </a:r>
            <a:b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</a:b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“pass” or “improvement required” rating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If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an establishment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is perceived as high risk, officers will inspect it every 6 months. If it is low risk, EHO officers may visit every 5 years. The risk depends on the type of business (for example, restaurants are higher risk than a shop selling packaged food), and the level of concern a business has caused from past inspections.</a:t>
            </a:r>
          </a:p>
        </p:txBody>
      </p:sp>
    </p:spTree>
    <p:extLst>
      <p:ext uri="{BB962C8B-B14F-4D97-AF65-F5344CB8AC3E}">
        <p14:creationId xmlns:p14="http://schemas.microsoft.com/office/powerpoint/2010/main" val="366082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433484" y="2343062"/>
            <a:ext cx="5832475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Environmental Health Officer enforces </a:t>
            </a:r>
            <a:r>
              <a:rPr kumimoji="0" lang="en-GB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hygiene,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health 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&amp; safety </a:t>
            </a:r>
            <a:r>
              <a:rPr kumimoji="0" lang="en-GB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legislation.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E.H.O. has </a:t>
            </a:r>
            <a:r>
              <a:rPr kumimoji="0" lang="en-GB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authority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to: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Issue a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Prohibition Notice 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which means that the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	catering establishment has to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close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until any problems have been rectified.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2"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Issue an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Improvement Notice 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which must be acted upon within a certain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time limit.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2"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2"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Prosecute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any person who does not comply with the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Health &amp; Safety at Work Act 1974 </a:t>
            </a:r>
            <a:r>
              <a:rPr kumimoji="0" lang="en-GB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and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/>
            </a:r>
            <a:b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</a:br>
            <a:r>
              <a:rPr kumimoji="0" lang="en-GB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Food Safety Act 1995</a:t>
            </a:r>
          </a:p>
        </p:txBody>
      </p:sp>
      <p:sp>
        <p:nvSpPr>
          <p:cNvPr id="12" name="Date Placeholder 8"/>
          <p:cNvSpPr>
            <a:spLocks noGrp="1"/>
          </p:cNvSpPr>
          <p:nvPr>
            <p:ph type="dt" sz="half" idx="10"/>
          </p:nvPr>
        </p:nvSpPr>
        <p:spPr>
          <a:xfrm>
            <a:off x="9701213" y="277634"/>
            <a:ext cx="2157412" cy="365125"/>
          </a:xfrm>
          <a:solidFill>
            <a:schemeClr val="bg1"/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7F7F75-DEB3-46E6-A33F-AFCDCDBE6E8A}" type="datetime4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srgbClr val="9B57D3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 April 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9B57D3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433484" y="814387"/>
            <a:ext cx="1139798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Title 1"/>
          <p:cNvSpPr txBox="1">
            <a:spLocks/>
          </p:cNvSpPr>
          <p:nvPr/>
        </p:nvSpPr>
        <p:spPr>
          <a:xfrm>
            <a:off x="433485" y="929044"/>
            <a:ext cx="8812116" cy="102929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AC4.2: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Describe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the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role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and </a:t>
            </a: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responsibilities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of the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Environmental Health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Officer (EHO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)</a:t>
            </a:r>
            <a:endParaRPr kumimoji="0" lang="en-GB" sz="2800" b="1" i="0" u="sng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Kozuka Gothic Pro H" panose="020B0800000000000000" pitchFamily="34" charset="-128"/>
              <a:cs typeface="+mj-cs"/>
            </a:endParaRPr>
          </a:p>
        </p:txBody>
      </p:sp>
      <p:pic>
        <p:nvPicPr>
          <p:cNvPr id="15" name="Picture 2" descr="Image result for connect clipart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865" t="49726" r="49817" b="-391"/>
          <a:stretch/>
        </p:blipFill>
        <p:spPr bwMode="auto">
          <a:xfrm>
            <a:off x="10858500" y="944881"/>
            <a:ext cx="1021080" cy="101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0988992" y="1324653"/>
            <a:ext cx="760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DEMO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433484" y="177444"/>
            <a:ext cx="7259367" cy="56550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Unit 1: Food Safety</a:t>
            </a:r>
            <a:r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/>
            </a:r>
            <a:br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</a:b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LO4: </a:t>
            </a: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Know how </a:t>
            </a:r>
            <a:r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food can cause ill health.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Kozuka Gothic Pro H" panose="020B0800000000000000" pitchFamily="34" charset="-128"/>
              <a:cs typeface="+mj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3484" y="1885430"/>
            <a:ext cx="1755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EHO</a:t>
            </a: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6398" name="Text Box 14"/>
          <p:cNvSpPr txBox="1">
            <a:spLocks noChangeArrowheads="1"/>
          </p:cNvSpPr>
          <p:nvPr/>
        </p:nvSpPr>
        <p:spPr bwMode="auto">
          <a:xfrm>
            <a:off x="6512324" y="2343062"/>
            <a:ext cx="4088376" cy="3816429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Food Safety </a:t>
            </a:r>
            <a:r>
              <a:rPr kumimoji="0" lang="en-GB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Act 1995: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Keep yourself clean.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Keep the workplace clean.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Wear suitable clothing.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Protect food from contamination.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Store, prepare &amp; serve food at the correct temperature.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Inform a manager if you are ill.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Do not work with food if you have symptoms of food poisoning</a:t>
            </a:r>
            <a:r>
              <a:rPr kumimoji="0" lang="en-GB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  <a:endParaRPr kumimoji="0" lang="en-GB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28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/>
          <p:cNvCxnSpPr/>
          <p:nvPr/>
        </p:nvCxnSpPr>
        <p:spPr>
          <a:xfrm>
            <a:off x="433484" y="814387"/>
            <a:ext cx="1139798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Title 1"/>
          <p:cNvSpPr txBox="1">
            <a:spLocks/>
          </p:cNvSpPr>
          <p:nvPr/>
        </p:nvSpPr>
        <p:spPr>
          <a:xfrm>
            <a:off x="433484" y="878243"/>
            <a:ext cx="6532551" cy="42159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AC4.3: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Job Roles: Qualifications: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9B57D3"/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EHO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92278F"/>
              </a:solidFill>
              <a:effectLst/>
              <a:uLnTx/>
              <a:uFillTx/>
              <a:latin typeface="Trebuchet MS" panose="020B0603020202020204"/>
              <a:ea typeface="Kozuka Gothic Pro H" panose="020B0800000000000000" pitchFamily="34" charset="-128"/>
              <a:cs typeface="+mj-cs"/>
            </a:endParaRPr>
          </a:p>
        </p:txBody>
      </p:sp>
      <p:sp>
        <p:nvSpPr>
          <p:cNvPr id="15" name="Date Placeholder 8"/>
          <p:cNvSpPr>
            <a:spLocks noGrp="1"/>
          </p:cNvSpPr>
          <p:nvPr>
            <p:ph type="dt" sz="half" idx="10"/>
          </p:nvPr>
        </p:nvSpPr>
        <p:spPr>
          <a:xfrm>
            <a:off x="9701213" y="277634"/>
            <a:ext cx="2157412" cy="365125"/>
          </a:xfrm>
          <a:solidFill>
            <a:schemeClr val="bg1"/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7F7F75-DEB3-46E6-A33F-AFCDCDBE6E8A}" type="datetime4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srgbClr val="9B57D3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 April 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9B57D3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490310" y="1501425"/>
          <a:ext cx="5060860" cy="1158240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587920">
                  <a:extLst>
                    <a:ext uri="{9D8B030D-6E8A-4147-A177-3AD203B41FA5}">
                      <a16:colId xmlns:a16="http://schemas.microsoft.com/office/drawing/2014/main" val="2655400022"/>
                    </a:ext>
                  </a:extLst>
                </a:gridCol>
                <a:gridCol w="2617470">
                  <a:extLst>
                    <a:ext uri="{9D8B030D-6E8A-4147-A177-3AD203B41FA5}">
                      <a16:colId xmlns:a16="http://schemas.microsoft.com/office/drawing/2014/main" val="1237804803"/>
                    </a:ext>
                  </a:extLst>
                </a:gridCol>
                <a:gridCol w="590550">
                  <a:extLst>
                    <a:ext uri="{9D8B030D-6E8A-4147-A177-3AD203B41FA5}">
                      <a16:colId xmlns:a16="http://schemas.microsoft.com/office/drawing/2014/main" val="1360991674"/>
                    </a:ext>
                  </a:extLst>
                </a:gridCol>
                <a:gridCol w="1264920">
                  <a:extLst>
                    <a:ext uri="{9D8B030D-6E8A-4147-A177-3AD203B41FA5}">
                      <a16:colId xmlns:a16="http://schemas.microsoft.com/office/drawing/2014/main" val="1929435627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Environmental health officers make sure people's surroundings are safe, healthy and hygienic.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22114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GB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>
                          <a:effectLst/>
                        </a:rPr>
                        <a:t>Salary £25,000 to £60,000</a:t>
                      </a:r>
                      <a:br>
                        <a:rPr lang="en-US" sz="1600" kern="1200" dirty="0" smtClean="0">
                          <a:effectLst/>
                        </a:rPr>
                      </a:br>
                      <a:r>
                        <a:rPr lang="en-US" sz="1600" kern="1200" dirty="0" smtClean="0">
                          <a:effectLst/>
                        </a:rPr>
                        <a:t>average per year</a:t>
                      </a:r>
                      <a:endParaRPr lang="en-GB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Hours 35-40</a:t>
                      </a:r>
                      <a:br>
                        <a:rPr lang="en-GB" sz="1600" dirty="0" smtClean="0"/>
                      </a:br>
                      <a:r>
                        <a:rPr lang="en-GB" sz="1600" dirty="0" smtClean="0"/>
                        <a:t>per</a:t>
                      </a:r>
                      <a:r>
                        <a:rPr lang="en-GB" sz="1600" baseline="0" dirty="0" smtClean="0"/>
                        <a:t> week</a:t>
                      </a:r>
                      <a:endParaRPr lang="en-GB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1686320"/>
                  </a:ext>
                </a:extLst>
              </a:tr>
            </a:tbl>
          </a:graphicData>
        </a:graphic>
      </p:graphicFrame>
      <p:pic>
        <p:nvPicPr>
          <p:cNvPr id="11266" name="Picture 2" descr="Salary, a pound sign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70" y="2101713"/>
            <a:ext cx="543663" cy="54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ours, a clock face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475" y="2101713"/>
            <a:ext cx="543663" cy="54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490310" y="2861256"/>
            <a:ext cx="520019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1. Entry requirements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An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environmental health degree or postgraduate degree approved by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Chartered Institute of Environmental Health (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CIEH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).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84045" y="4140065"/>
            <a:ext cx="48594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2. Skills required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You'll need: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2278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excellent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communication and negotiation skills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2278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ability to explain environmental health laws and procedures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2278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ability to work methodically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2278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problem solving and time management skills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2278F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the ability to work with people from all backgrounds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876897" y="3080126"/>
            <a:ext cx="5802485" cy="35394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3. What you'll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do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You could work for a local authority, the NHS or armed services, or a central government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organisation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like the Food Standards Agency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Your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day-to-day duties may include: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inspecting businesses for health and safety, 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food</a:t>
            </a:r>
            <a:b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</a:b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hygiene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and food standards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following up complaints and investigating outbreaks of food poisoning, infectious disease or pests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collecting samples for laboratory testing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enforcing environmental health laws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investigating accidents at work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advising community groups and giving educational talks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giving evidence in court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writing records and 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reports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advising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employers on all environmental health matters</a:t>
            </a:r>
          </a:p>
        </p:txBody>
      </p:sp>
      <p:pic>
        <p:nvPicPr>
          <p:cNvPr id="53250" name="Picture 2" descr="Image result for food inspector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3367" y="1490398"/>
            <a:ext cx="1352451" cy="135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Image result for connect clipart"/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865" t="49726" r="49817" b="-391"/>
          <a:stretch/>
        </p:blipFill>
        <p:spPr bwMode="auto">
          <a:xfrm>
            <a:off x="10858500" y="944881"/>
            <a:ext cx="1021080" cy="101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10988992" y="1324653"/>
            <a:ext cx="760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SHARE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433484" y="160924"/>
            <a:ext cx="7259367" cy="56550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Unit 1: Food Safety</a:t>
            </a:r>
            <a:r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/>
            </a:r>
            <a:br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</a:b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Kozuka Gothic Pro H" panose="020B0800000000000000" pitchFamily="34" charset="-128"/>
                <a:cs typeface="+mj-cs"/>
              </a:rPr>
              <a:t>LO4: </a:t>
            </a:r>
            <a:r>
              <a:rPr kumimoji="0" lang="en-GB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Know how </a:t>
            </a:r>
            <a:r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food can cause ill health.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Kozuka Gothic Pro H" panose="020B0800000000000000" pitchFamily="34" charset="-12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1783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488</Words>
  <Application>Microsoft Office PowerPoint</Application>
  <PresentationFormat>Widescreen</PresentationFormat>
  <Paragraphs>97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Kozuka Gothic Pro H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Lakers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Gibb</dc:creator>
  <cp:lastModifiedBy>Phillipa Lewis</cp:lastModifiedBy>
  <cp:revision>1</cp:revision>
  <dcterms:created xsi:type="dcterms:W3CDTF">2020-03-17T07:48:14Z</dcterms:created>
  <dcterms:modified xsi:type="dcterms:W3CDTF">2020-04-21T16:47:52Z</dcterms:modified>
</cp:coreProperties>
</file>